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6"/>
  </p:notesMasterIdLst>
  <p:sldIdLst>
    <p:sldId id="327" r:id="rId2"/>
    <p:sldId id="328" r:id="rId3"/>
    <p:sldId id="516" r:id="rId4"/>
    <p:sldId id="518" r:id="rId5"/>
    <p:sldId id="519" r:id="rId6"/>
    <p:sldId id="517" r:id="rId7"/>
    <p:sldId id="520" r:id="rId8"/>
    <p:sldId id="523" r:id="rId9"/>
    <p:sldId id="355" r:id="rId10"/>
    <p:sldId id="362" r:id="rId11"/>
    <p:sldId id="363" r:id="rId12"/>
    <p:sldId id="365" r:id="rId13"/>
    <p:sldId id="270" r:id="rId14"/>
    <p:sldId id="356" r:id="rId15"/>
    <p:sldId id="315" r:id="rId16"/>
    <p:sldId id="313" r:id="rId17"/>
    <p:sldId id="524" r:id="rId18"/>
    <p:sldId id="366" r:id="rId19"/>
    <p:sldId id="314" r:id="rId20"/>
    <p:sldId id="373" r:id="rId21"/>
    <p:sldId id="367" r:id="rId22"/>
    <p:sldId id="368" r:id="rId23"/>
    <p:sldId id="369" r:id="rId24"/>
    <p:sldId id="370" r:id="rId25"/>
    <p:sldId id="515" r:id="rId26"/>
    <p:sldId id="525" r:id="rId27"/>
    <p:sldId id="275" r:id="rId28"/>
    <p:sldId id="308" r:id="rId29"/>
    <p:sldId id="358" r:id="rId30"/>
    <p:sldId id="359" r:id="rId31"/>
    <p:sldId id="309" r:id="rId32"/>
    <p:sldId id="526" r:id="rId33"/>
    <p:sldId id="371" r:id="rId34"/>
    <p:sldId id="380" r:id="rId35"/>
    <p:sldId id="372" r:id="rId36"/>
    <p:sldId id="376" r:id="rId37"/>
    <p:sldId id="377" r:id="rId38"/>
    <p:sldId id="378" r:id="rId39"/>
    <p:sldId id="379" r:id="rId40"/>
    <p:sldId id="360" r:id="rId41"/>
    <p:sldId id="414" r:id="rId42"/>
    <p:sldId id="321" r:id="rId43"/>
    <p:sldId id="527" r:id="rId44"/>
    <p:sldId id="445" r:id="rId45"/>
    <p:sldId id="299" r:id="rId46"/>
    <p:sldId id="311" r:id="rId47"/>
    <p:sldId id="322" r:id="rId48"/>
    <p:sldId id="256" r:id="rId49"/>
    <p:sldId id="528" r:id="rId50"/>
    <p:sldId id="329" r:id="rId51"/>
    <p:sldId id="381" r:id="rId52"/>
    <p:sldId id="361" r:id="rId53"/>
    <p:sldId id="529" r:id="rId54"/>
    <p:sldId id="257" r:id="rId55"/>
    <p:sldId id="399" r:id="rId56"/>
    <p:sldId id="413" r:id="rId57"/>
    <p:sldId id="416" r:id="rId58"/>
    <p:sldId id="419" r:id="rId59"/>
    <p:sldId id="424" r:id="rId60"/>
    <p:sldId id="287" r:id="rId61"/>
    <p:sldId id="430" r:id="rId62"/>
    <p:sldId id="494" r:id="rId63"/>
    <p:sldId id="301" r:id="rId64"/>
    <p:sldId id="530" r:id="rId65"/>
    <p:sldId id="263" r:id="rId66"/>
    <p:sldId id="499" r:id="rId67"/>
    <p:sldId id="500" r:id="rId68"/>
    <p:sldId id="431" r:id="rId69"/>
    <p:sldId id="501" r:id="rId70"/>
    <p:sldId id="432" r:id="rId71"/>
    <p:sldId id="440" r:id="rId72"/>
    <p:sldId id="442" r:id="rId73"/>
    <p:sldId id="433" r:id="rId74"/>
    <p:sldId id="434" r:id="rId75"/>
    <p:sldId id="435" r:id="rId76"/>
    <p:sldId id="420" r:id="rId77"/>
    <p:sldId id="269" r:id="rId78"/>
    <p:sldId id="436" r:id="rId79"/>
    <p:sldId id="437" r:id="rId80"/>
    <p:sldId id="503" r:id="rId81"/>
    <p:sldId id="297" r:id="rId82"/>
    <p:sldId id="464" r:id="rId83"/>
    <p:sldId id="438" r:id="rId84"/>
    <p:sldId id="439" r:id="rId85"/>
    <p:sldId id="504" r:id="rId86"/>
    <p:sldId id="450" r:id="rId87"/>
    <p:sldId id="446" r:id="rId88"/>
    <p:sldId id="448" r:id="rId89"/>
    <p:sldId id="449" r:id="rId90"/>
    <p:sldId id="320" r:id="rId91"/>
    <p:sldId id="443" r:id="rId92"/>
    <p:sldId id="318" r:id="rId93"/>
    <p:sldId id="453" r:id="rId94"/>
    <p:sldId id="459" r:id="rId95"/>
    <p:sldId id="452" r:id="rId96"/>
    <p:sldId id="451" r:id="rId97"/>
    <p:sldId id="506" r:id="rId98"/>
    <p:sldId id="456" r:id="rId99"/>
    <p:sldId id="455" r:id="rId100"/>
    <p:sldId id="457" r:id="rId101"/>
    <p:sldId id="323" r:id="rId102"/>
    <p:sldId id="319" r:id="rId103"/>
    <p:sldId id="353" r:id="rId104"/>
    <p:sldId id="508" r:id="rId105"/>
    <p:sldId id="466" r:id="rId106"/>
    <p:sldId id="467" r:id="rId107"/>
    <p:sldId id="282" r:id="rId108"/>
    <p:sldId id="277" r:id="rId109"/>
    <p:sldId id="273" r:id="rId110"/>
    <p:sldId id="283" r:id="rId111"/>
    <p:sldId id="264" r:id="rId112"/>
    <p:sldId id="468" r:id="rId113"/>
    <p:sldId id="260" r:id="rId114"/>
    <p:sldId id="509" r:id="rId115"/>
    <p:sldId id="510" r:id="rId116"/>
    <p:sldId id="511" r:id="rId117"/>
    <p:sldId id="469" r:id="rId118"/>
    <p:sldId id="280" r:id="rId119"/>
    <p:sldId id="470" r:id="rId120"/>
    <p:sldId id="473" r:id="rId121"/>
    <p:sldId id="472" r:id="rId122"/>
    <p:sldId id="513" r:id="rId123"/>
    <p:sldId id="326" r:id="rId124"/>
    <p:sldId id="285" r:id="rId125"/>
    <p:sldId id="474" r:id="rId126"/>
    <p:sldId id="324" r:id="rId127"/>
    <p:sldId id="476" r:id="rId128"/>
    <p:sldId id="475" r:id="rId129"/>
    <p:sldId id="477" r:id="rId130"/>
    <p:sldId id="462" r:id="rId131"/>
    <p:sldId id="325" r:id="rId132"/>
    <p:sldId id="514" r:id="rId133"/>
    <p:sldId id="479" r:id="rId134"/>
    <p:sldId id="478" r:id="rId135"/>
    <p:sldId id="480" r:id="rId136"/>
    <p:sldId id="351" r:id="rId137"/>
    <p:sldId id="352" r:id="rId138"/>
    <p:sldId id="492" r:id="rId139"/>
    <p:sldId id="491" r:id="rId140"/>
    <p:sldId id="531" r:id="rId141"/>
    <p:sldId id="532" r:id="rId142"/>
    <p:sldId id="483" r:id="rId143"/>
    <p:sldId id="484" r:id="rId144"/>
    <p:sldId id="490" r:id="rId1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F50"/>
    <a:srgbClr val="A76426"/>
    <a:srgbClr val="253677"/>
    <a:srgbClr val="333333"/>
    <a:srgbClr val="211E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71" autoAdjust="0"/>
    <p:restoredTop sz="96781" autoAdjust="0"/>
  </p:normalViewPr>
  <p:slideViewPr>
    <p:cSldViewPr snapToGrid="0">
      <p:cViewPr varScale="1">
        <p:scale>
          <a:sx n="102" d="100"/>
          <a:sy n="102" d="100"/>
        </p:scale>
        <p:origin x="138" y="7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theme" Target="theme/theme1.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tableStyles" Target="tableStyle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media/hdphoto1.wdp>
</file>

<file path=ppt/media/hdphoto2.wdp>
</file>

<file path=ppt/media/hdphoto3.wdp>
</file>

<file path=ppt/media/image1.jpeg>
</file>

<file path=ppt/media/image10.jpeg>
</file>

<file path=ppt/media/image11.jpeg>
</file>

<file path=ppt/media/image12.png>
</file>

<file path=ppt/media/image13.png>
</file>

<file path=ppt/media/image14.png>
</file>

<file path=ppt/media/image15.gif>
</file>

<file path=ppt/media/image16.png>
</file>

<file path=ppt/media/image17.gif>
</file>

<file path=ppt/media/image18.png>
</file>

<file path=ppt/media/image19.jpeg>
</file>

<file path=ppt/media/image2.jpeg>
</file>

<file path=ppt/media/image20.gif>
</file>

<file path=ppt/media/image21.jpe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jpeg>
</file>

<file path=ppt/media/image34.jpeg>
</file>

<file path=ppt/media/image35.jpeg>
</file>

<file path=ppt/media/image36.png>
</file>

<file path=ppt/media/image37.jpeg>
</file>

<file path=ppt/media/image38.jpeg>
</file>

<file path=ppt/media/image39.gif>
</file>

<file path=ppt/media/image4.png>
</file>

<file path=ppt/media/image40.jpeg>
</file>

<file path=ppt/media/image41.png>
</file>

<file path=ppt/media/image42.gif>
</file>

<file path=ppt/media/image43.png>
</file>

<file path=ppt/media/image44.jpeg>
</file>

<file path=ppt/media/image45.jpeg>
</file>

<file path=ppt/media/image46.png>
</file>

<file path=ppt/media/image47.jpeg>
</file>

<file path=ppt/media/image48.jpeg>
</file>

<file path=ppt/media/image49.jpeg>
</file>

<file path=ppt/media/image5.png>
</file>

<file path=ppt/media/image50.png>
</file>

<file path=ppt/media/image51.jpeg>
</file>

<file path=ppt/media/image52.jpeg>
</file>

<file path=ppt/media/image53.jpeg>
</file>

<file path=ppt/media/image54.png>
</file>

<file path=ppt/media/image55.jpeg>
</file>

<file path=ppt/media/image56.jpeg>
</file>

<file path=ppt/media/image57.jpeg>
</file>

<file path=ppt/media/image58.jpeg>
</file>

<file path=ppt/media/image59.jpeg>
</file>

<file path=ppt/media/image6.jpeg>
</file>

<file path=ppt/media/image60.png>
</file>

<file path=ppt/media/image61.png>
</file>

<file path=ppt/media/image62.jpeg>
</file>

<file path=ppt/media/image63.jpeg>
</file>

<file path=ppt/media/image64.gif>
</file>

<file path=ppt/media/image65.jpeg>
</file>

<file path=ppt/media/image66.gif>
</file>

<file path=ppt/media/image67.png>
</file>

<file path=ppt/media/image68.png>
</file>

<file path=ppt/media/image69.png>
</file>

<file path=ppt/media/image7.png>
</file>

<file path=ppt/media/image70.jpeg>
</file>

<file path=ppt/media/image71.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ECC420-DF62-4F49-BE4B-BAB8A7FA269B}" type="datetimeFigureOut">
              <a:rPr lang="en-US" smtClean="0"/>
              <a:t>8/19/2024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6EE2FA-82B5-4569-9418-9B2E0A5C87C9}" type="slidenum">
              <a:rPr lang="en-US" smtClean="0"/>
              <a:t>‹#›</a:t>
            </a:fld>
            <a:endParaRPr lang="en-US"/>
          </a:p>
        </p:txBody>
      </p:sp>
    </p:spTree>
    <p:extLst>
      <p:ext uri="{BB962C8B-B14F-4D97-AF65-F5344CB8AC3E}">
        <p14:creationId xmlns:p14="http://schemas.microsoft.com/office/powerpoint/2010/main" val="3645352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doi.org/10.1038/s41467-020-17522-9" TargetMode="External"/><Relationship Id="rId3" Type="http://schemas.openxmlformats.org/officeDocument/2006/relationships/hyperlink" Target="https://www.fabiocrameri.ch/ocean-plate-tectonics/" TargetMode="External"/><Relationship Id="rId7" Type="http://schemas.openxmlformats.org/officeDocument/2006/relationships/hyperlink" Target="https://doi.org/10.31223/X51P78" TargetMode="External"/><Relationship Id="rId2" Type="http://schemas.openxmlformats.org/officeDocument/2006/relationships/slide" Target="../slides/slide17.xml"/><Relationship Id="rId1" Type="http://schemas.openxmlformats.org/officeDocument/2006/relationships/notesMaster" Target="../notesMasters/notesMaster1.xml"/><Relationship Id="rId6" Type="http://schemas.openxmlformats.org/officeDocument/2006/relationships/hyperlink" Target="https://creativecommons.org/licenses/by-sa/4.0/" TargetMode="External"/><Relationship Id="rId5" Type="http://schemas.openxmlformats.org/officeDocument/2006/relationships/hyperlink" Target="https://www.fabiocrameri.ch/" TargetMode="External"/><Relationship Id="rId4" Type="http://schemas.openxmlformats.org/officeDocument/2006/relationships/hyperlink" Target="https://www.fabiocrameri.ch/colourmaps/"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fabiocrameri.ch/" TargetMode="External"/><Relationship Id="rId2" Type="http://schemas.openxmlformats.org/officeDocument/2006/relationships/slide" Target="../slides/slide19.xml"/><Relationship Id="rId1" Type="http://schemas.openxmlformats.org/officeDocument/2006/relationships/notesMaster" Target="../notesMasters/notesMaster1.xml"/><Relationship Id="rId5" Type="http://schemas.openxmlformats.org/officeDocument/2006/relationships/hyperlink" Target="https://doi.org/10.1186/s40645-016-0103-8" TargetMode="External"/><Relationship Id="rId4" Type="http://schemas.openxmlformats.org/officeDocument/2006/relationships/hyperlink" Target="https://creativecommons.org/licenses/by-sa/4.0/"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creativecommons.org/licenses/by-nc-sa/4.0/"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doi.org/10.5194/se-12-2087-2021"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creativecommons.org/licenses/by-nc-sa/4.0/"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doi.org/10.5194/se-12-2087-2021"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creativecommons.org/licenses/by-nc-sa/4.0/"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doi.org/10.5194/se-12-2087-2021"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creativecommons.org/licenses/by-nc-sa/4.0/"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doi.org/10.5194/se-12-2087-2021"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creativecommons.org/licenses/by-nc-sa/4.0/"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s://doi.org/10.5194/se-12-2087-2021"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creativecommons.org/licenses/by-nc-sa/4.0/"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s://doi.org/10.5194/se-12-2087-2021"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sciencedirect.com/science/article/pii/S1674987118300847"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www.fabiocrameri.ch/colourmaps/" TargetMode="External"/><Relationship Id="rId2" Type="http://schemas.openxmlformats.org/officeDocument/2006/relationships/slide" Target="../slides/slide28.xml"/><Relationship Id="rId1" Type="http://schemas.openxmlformats.org/officeDocument/2006/relationships/notesMaster" Target="../notesMasters/notesMaster1.xml"/><Relationship Id="rId5" Type="http://schemas.openxmlformats.org/officeDocument/2006/relationships/hyperlink" Target="https://creativecommons.org/licenses/by-sa/4.0/" TargetMode="External"/><Relationship Id="rId4" Type="http://schemas.openxmlformats.org/officeDocument/2006/relationships/hyperlink" Target="https://www.fabiocrameri.ch/"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fabiocrameri.ch/colourmaps/" TargetMode="External"/><Relationship Id="rId2" Type="http://schemas.openxmlformats.org/officeDocument/2006/relationships/slide" Target="../slides/slide29.xml"/><Relationship Id="rId1" Type="http://schemas.openxmlformats.org/officeDocument/2006/relationships/notesMaster" Target="../notesMasters/notesMaster1.xml"/><Relationship Id="rId5" Type="http://schemas.openxmlformats.org/officeDocument/2006/relationships/hyperlink" Target="https://creativecommons.org/licenses/by-sa/4.0/" TargetMode="External"/><Relationship Id="rId4" Type="http://schemas.openxmlformats.org/officeDocument/2006/relationships/hyperlink" Target="https://www.fabiocrameri.ch/" TargetMode="Externa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ww.clintconrad.no/" TargetMode="External"/><Relationship Id="rId2" Type="http://schemas.openxmlformats.org/officeDocument/2006/relationships/slide" Target="../slides/slide31.xml"/><Relationship Id="rId1" Type="http://schemas.openxmlformats.org/officeDocument/2006/relationships/notesMaster" Target="../notesMasters/notesMaster1.xml"/><Relationship Id="rId5" Type="http://schemas.openxmlformats.org/officeDocument/2006/relationships/hyperlink" Target="https://doi.org/10.1038/nature12203" TargetMode="External"/><Relationship Id="rId4" Type="http://schemas.openxmlformats.org/officeDocument/2006/relationships/hyperlink" Target="https://creativecommons.org/licenses/by-sa/4.0/"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fabiocrameri.ch/colourmaps" TargetMode="External"/><Relationship Id="rId2" Type="http://schemas.openxmlformats.org/officeDocument/2006/relationships/slide" Target="../slides/slide34.xml"/><Relationship Id="rId1" Type="http://schemas.openxmlformats.org/officeDocument/2006/relationships/notesMaster" Target="../notesMasters/notesMaster1.xml"/><Relationship Id="rId6" Type="http://schemas.openxmlformats.org/officeDocument/2006/relationships/hyperlink" Target="https://doi.org/10.1016/j.gr.2020.05.011" TargetMode="External"/><Relationship Id="rId5" Type="http://schemas.openxmlformats.org/officeDocument/2006/relationships/hyperlink" Target="https://creativecommons.org/licenses/by-sa/4.0/" TargetMode="External"/><Relationship Id="rId4" Type="http://schemas.openxmlformats.org/officeDocument/2006/relationships/hyperlink" Target="https://orcid.org/0000-0003-2787-0906" TargetMode="Externa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sciencedirect.com/science/article/pii/S1674987118300847"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creativecommons.org/licenses/by-nc-sa/4.0/" TargetMode="External"/><Relationship Id="rId2" Type="http://schemas.openxmlformats.org/officeDocument/2006/relationships/slide" Target="../slides/slide40.xml"/><Relationship Id="rId1" Type="http://schemas.openxmlformats.org/officeDocument/2006/relationships/notesMaster" Target="../notesMasters/notesMaster1.xml"/><Relationship Id="rId4" Type="http://schemas.openxmlformats.org/officeDocument/2006/relationships/hyperlink" Target="https://doi.org/10.5194/se-12-2087-2021" TargetMode="Externa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fabiocrameri.ch/colourmaps" TargetMode="External"/><Relationship Id="rId2" Type="http://schemas.openxmlformats.org/officeDocument/2006/relationships/slide" Target="../slides/slide46.xml"/><Relationship Id="rId1" Type="http://schemas.openxmlformats.org/officeDocument/2006/relationships/notesMaster" Target="../notesMasters/notesMaster1.xml"/><Relationship Id="rId6" Type="http://schemas.openxmlformats.org/officeDocument/2006/relationships/hyperlink" Target="https://doi.org/10.5194/se-2021-14" TargetMode="External"/><Relationship Id="rId5" Type="http://schemas.openxmlformats.org/officeDocument/2006/relationships/hyperlink" Target="https://creativecommons.org/licenses/by-sa/4.0/" TargetMode="External"/><Relationship Id="rId4" Type="http://schemas.openxmlformats.org/officeDocument/2006/relationships/hyperlink" Target="https://www.fabiocrameri.ch/" TargetMode="Externa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diposit.ub.edu/dspace/bitstream/2445/32163/1/MT08%20-%20Paleomagnetism%20_ed2.pdf"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link.springer.com/chapter/10.1007/978-981-13-2781-0_4"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www.fabiocrameri.ch/" TargetMode="External"/><Relationship Id="rId2" Type="http://schemas.openxmlformats.org/officeDocument/2006/relationships/slide" Target="../slides/slide63.xml"/><Relationship Id="rId1" Type="http://schemas.openxmlformats.org/officeDocument/2006/relationships/notesMaster" Target="../notesMasters/notesMaster1.xml"/><Relationship Id="rId5" Type="http://schemas.openxmlformats.org/officeDocument/2006/relationships/hyperlink" Target="https://www.fabiocrameri.ch/ws/media-library/f1af59ac78a14722b1b41d3c3ee724fa/2019_elsevier_crameri_etal.pdf" TargetMode="External"/><Relationship Id="rId4" Type="http://schemas.openxmlformats.org/officeDocument/2006/relationships/hyperlink" Target="https://creativecommons.org/licenses/by-sa/4.0/" TargetMode="Externa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blogs.egu.eu/geolog/2020/07/30/marie-tharp-an-inspiration-for-the-past-present-and-future/"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www.nature.com/articles/s41467-022-35609-3" TargetMode="External"/><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www.nature.com/articles/s41467-022-35609-3" TargetMode="External"/><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s://www.nature.com/articles/s41467-022-35609-3" TargetMode="External"/><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8" Type="http://schemas.openxmlformats.org/officeDocument/2006/relationships/hyperlink" Target="https://doi.org/10.1038/s41467-020-17522-9" TargetMode="External"/><Relationship Id="rId3" Type="http://schemas.openxmlformats.org/officeDocument/2006/relationships/hyperlink" Target="https://www.fabiocrameri.ch/ocean-plate-tectonics/" TargetMode="External"/><Relationship Id="rId7" Type="http://schemas.openxmlformats.org/officeDocument/2006/relationships/hyperlink" Target="https://doi.org/10.31223/X51P78" TargetMode="External"/><Relationship Id="rId2" Type="http://schemas.openxmlformats.org/officeDocument/2006/relationships/slide" Target="../slides/slide91.xml"/><Relationship Id="rId1" Type="http://schemas.openxmlformats.org/officeDocument/2006/relationships/notesMaster" Target="../notesMasters/notesMaster1.xml"/><Relationship Id="rId6" Type="http://schemas.openxmlformats.org/officeDocument/2006/relationships/hyperlink" Target="https://creativecommons.org/licenses/by-sa/4.0/" TargetMode="External"/><Relationship Id="rId5" Type="http://schemas.openxmlformats.org/officeDocument/2006/relationships/hyperlink" Target="https://www.fabiocrameri.ch/" TargetMode="External"/><Relationship Id="rId4" Type="http://schemas.openxmlformats.org/officeDocument/2006/relationships/hyperlink" Target="https://www.fabiocrameri.ch/colourmaps/" TargetMode="Externa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se.copernicus.org/articles/13/1127/2022/#:~:text=Unlike%20the%20spin%20axis%2C%20the,is%20assumed%20to%20be%20fixed." TargetMode="External"/><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blogs.egu.eu/geolog/2020/07/30/marie-tharp-an-inspiration-for-the-past-present-and-future/"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se.copernicus.org/articles/13/1127/2022/#:~:text=Unlike%20the%20spin%20axis%2C%20the,is%20assumed%20to%20be%20fixed." TargetMode="External"/><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se.copernicus.org/articles/13/1127/2022/#:~:text=Unlike%20the%20spin%20axis%2C%20the,is%20assumed%20to%20be%20fixed." TargetMode="External"/><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www.fabiocrameri.ch/" TargetMode="External"/><Relationship Id="rId2" Type="http://schemas.openxmlformats.org/officeDocument/2006/relationships/slide" Target="../slides/slide95.xml"/><Relationship Id="rId1" Type="http://schemas.openxmlformats.org/officeDocument/2006/relationships/notesMaster" Target="../notesMasters/notesMaster1.xml"/><Relationship Id="rId5" Type="http://schemas.openxmlformats.org/officeDocument/2006/relationships/hyperlink" Target="https://doi.org/10.1186/s40645-016-0103-8" TargetMode="External"/><Relationship Id="rId4" Type="http://schemas.openxmlformats.org/officeDocument/2006/relationships/hyperlink" Target="https://creativecommons.org/licenses/by-sa/4.0/" TargetMode="Externa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clintconrad.no/" TargetMode="External"/><Relationship Id="rId2" Type="http://schemas.openxmlformats.org/officeDocument/2006/relationships/slide" Target="../slides/slide12.xml"/><Relationship Id="rId1" Type="http://schemas.openxmlformats.org/officeDocument/2006/relationships/notesMaster" Target="../notesMasters/notesMaster1.xml"/><Relationship Id="rId5" Type="http://schemas.openxmlformats.org/officeDocument/2006/relationships/hyperlink" Target="https://doi.org/10.1038/nature12203" TargetMode="External"/><Relationship Id="rId4" Type="http://schemas.openxmlformats.org/officeDocument/2006/relationships/hyperlink" Target="https://creativecommons.org/licenses/by-sa/4.0/" TargetMode="Externa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www.frontiersin.org/articles/10.3389/feart.2022.834024/full" TargetMode="External"/><Relationship Id="rId2" Type="http://schemas.openxmlformats.org/officeDocument/2006/relationships/slide" Target="../slides/slide108.xml"/><Relationship Id="rId1" Type="http://schemas.openxmlformats.org/officeDocument/2006/relationships/notesMaster" Target="../notesMasters/notesMaster1.xml"/><Relationship Id="rId4" Type="http://schemas.openxmlformats.org/officeDocument/2006/relationships/hyperlink" Target="https://www.sciencedirect.com/science/article/abs/pii/S0012821X03001304" TargetMode="Externa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doi.org/10.1016/B0-12-369396-9/00103-9" TargetMode="External"/><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3" Type="http://schemas.openxmlformats.org/officeDocument/2006/relationships/hyperlink" Target="https://youtu.be/UEEFlmxVh94" TargetMode="External"/><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3" Type="http://schemas.openxmlformats.org/officeDocument/2006/relationships/hyperlink" Target="https://blogs.egu.eu/divisions/gd/2023/05/17/why-plate-tectonic-reference-frames-are-important/" TargetMode="External"/><Relationship Id="rId2" Type="http://schemas.openxmlformats.org/officeDocument/2006/relationships/slide" Target="../slides/slide131.xml"/><Relationship Id="rId1" Type="http://schemas.openxmlformats.org/officeDocument/2006/relationships/notesMaster" Target="../notesMasters/notesMaster1.xml"/><Relationship Id="rId4" Type="http://schemas.openxmlformats.org/officeDocument/2006/relationships/hyperlink" Target="https://meetingorganizer.copernicus.org/EGU23/EGU23-10673.html" TargetMode="External"/></Relationships>
</file>

<file path=ppt/notesSlides/_rels/notesSlide71.xml.rels><?xml version="1.0" encoding="UTF-8" standalone="yes"?>
<Relationships xmlns="http://schemas.openxmlformats.org/package/2006/relationships"><Relationship Id="rId3" Type="http://schemas.openxmlformats.org/officeDocument/2006/relationships/hyperlink" Target="https://blogs.egu.eu/divisions/gd/2023/05/17/why-plate-tectonic-reference-frames-are-important/" TargetMode="External"/><Relationship Id="rId2" Type="http://schemas.openxmlformats.org/officeDocument/2006/relationships/slide" Target="../slides/slide132.xml"/><Relationship Id="rId1" Type="http://schemas.openxmlformats.org/officeDocument/2006/relationships/notesMaster" Target="../notesMasters/notesMaster1.xml"/><Relationship Id="rId4" Type="http://schemas.openxmlformats.org/officeDocument/2006/relationships/hyperlink" Target="https://meetingorganizer.copernicus.org/EGU23/EGU23-10673.html" TargetMode="External"/></Relationships>
</file>

<file path=ppt/notesSlides/_rels/notesSlide72.xml.rels><?xml version="1.0" encoding="UTF-8" standalone="yes"?>
<Relationships xmlns="http://schemas.openxmlformats.org/package/2006/relationships"><Relationship Id="rId3" Type="http://schemas.openxmlformats.org/officeDocument/2006/relationships/hyperlink" Target="https://blogs.egu.eu/divisions/gd/2023/05/17/why-plate-tectonic-reference-frames-are-important/" TargetMode="External"/><Relationship Id="rId2" Type="http://schemas.openxmlformats.org/officeDocument/2006/relationships/slide" Target="../slides/slide133.xml"/><Relationship Id="rId1" Type="http://schemas.openxmlformats.org/officeDocument/2006/relationships/notesMaster" Target="../notesMasters/notesMaster1.xml"/><Relationship Id="rId4" Type="http://schemas.openxmlformats.org/officeDocument/2006/relationships/hyperlink" Target="https://meetingorganizer.copernicus.org/EGU23/EGU23-10673.html" TargetMode="External"/></Relationships>
</file>

<file path=ppt/notesSlides/_rels/notesSlide73.xml.rels><?xml version="1.0" encoding="UTF-8" standalone="yes"?>
<Relationships xmlns="http://schemas.openxmlformats.org/package/2006/relationships"><Relationship Id="rId3" Type="http://schemas.openxmlformats.org/officeDocument/2006/relationships/hyperlink" Target="https://blogs.egu.eu/divisions/gd/2023/05/17/why-plate-tectonic-reference-frames-are-important/" TargetMode="External"/><Relationship Id="rId2" Type="http://schemas.openxmlformats.org/officeDocument/2006/relationships/slide" Target="../slides/slide134.xml"/><Relationship Id="rId1" Type="http://schemas.openxmlformats.org/officeDocument/2006/relationships/notesMaster" Target="../notesMasters/notesMaster1.xml"/><Relationship Id="rId4" Type="http://schemas.openxmlformats.org/officeDocument/2006/relationships/hyperlink" Target="https://meetingorganizer.copernicus.org/EGU23/EGU23-10673.html" TargetMode="External"/></Relationships>
</file>

<file path=ppt/notesSlides/_rels/notesSlide74.xml.rels><?xml version="1.0" encoding="UTF-8" standalone="yes"?>
<Relationships xmlns="http://schemas.openxmlformats.org/package/2006/relationships"><Relationship Id="rId3" Type="http://schemas.openxmlformats.org/officeDocument/2006/relationships/hyperlink" Target="https://blogs.egu.eu/divisions/gd/2023/05/17/why-plate-tectonic-reference-frames-are-important/" TargetMode="External"/><Relationship Id="rId2" Type="http://schemas.openxmlformats.org/officeDocument/2006/relationships/slide" Target="../slides/slide135.xml"/><Relationship Id="rId1" Type="http://schemas.openxmlformats.org/officeDocument/2006/relationships/notesMaster" Target="../notesMasters/notesMaster1.xml"/><Relationship Id="rId4" Type="http://schemas.openxmlformats.org/officeDocument/2006/relationships/hyperlink" Target="https://meetingorganizer.copernicus.org/EGU23/EGU23-10673.html" TargetMode="External"/></Relationships>
</file>

<file path=ppt/notesSlides/_rels/notesSlide75.xml.rels><?xml version="1.0" encoding="UTF-8" standalone="yes"?>
<Relationships xmlns="http://schemas.openxmlformats.org/package/2006/relationships"><Relationship Id="rId3" Type="http://schemas.openxmlformats.org/officeDocument/2006/relationships/hyperlink" Target="https://se.copernicus.org/articles/13/1127/2022/" TargetMode="External"/><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fabiocrameri.ch/" TargetMode="External"/><Relationship Id="rId2" Type="http://schemas.openxmlformats.org/officeDocument/2006/relationships/slide" Target="../slides/slide15.xml"/><Relationship Id="rId1" Type="http://schemas.openxmlformats.org/officeDocument/2006/relationships/notesMaster" Target="../notesMasters/notesMaster1.xml"/><Relationship Id="rId5" Type="http://schemas.openxmlformats.org/officeDocument/2006/relationships/hyperlink" Target="http://doi.org/10.1016/j.tecto.2018.03.016" TargetMode="External"/><Relationship Id="rId4" Type="http://schemas.openxmlformats.org/officeDocument/2006/relationships/hyperlink" Target="https://creativecommons.org/licenses/by-sa/4.0/" TargetMode="Externa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s://doi.org/10.1038/s41467-020-17522-9" TargetMode="External"/><Relationship Id="rId3" Type="http://schemas.openxmlformats.org/officeDocument/2006/relationships/hyperlink" Target="https://www.fabiocrameri.ch/ocean-plate-tectonics/" TargetMode="External"/><Relationship Id="rId7" Type="http://schemas.openxmlformats.org/officeDocument/2006/relationships/hyperlink" Target="https://doi.org/10.31223/X51P78"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creativecommons.org/licenses/by-sa/4.0/" TargetMode="External"/><Relationship Id="rId5" Type="http://schemas.openxmlformats.org/officeDocument/2006/relationships/hyperlink" Target="https://www.fabiocrameri.ch/" TargetMode="External"/><Relationship Id="rId4" Type="http://schemas.openxmlformats.org/officeDocument/2006/relationships/hyperlink" Target="https://www.fabiocrameri.ch/colourmap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a:t>
            </a:fld>
            <a:endParaRPr lang="en-US"/>
          </a:p>
        </p:txBody>
      </p:sp>
    </p:spTree>
    <p:extLst>
      <p:ext uri="{BB962C8B-B14F-4D97-AF65-F5344CB8AC3E}">
        <p14:creationId xmlns:p14="http://schemas.microsoft.com/office/powerpoint/2010/main" val="2901542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Maps of the age of oceanic plates, which varies between 0 and around 200 Ma due to ongoing plate motion and recycling (i.e., </a:t>
            </a:r>
            <a:r>
              <a:rPr lang="en-US" b="1" i="0" u="sng" dirty="0">
                <a:solidFill>
                  <a:srgbClr val="46555B"/>
                </a:solidFill>
                <a:effectLst/>
                <a:latin typeface="inherit"/>
                <a:hlinkClick r:id="rId3"/>
              </a:rPr>
              <a:t>ocean-plate tectonics</a:t>
            </a:r>
            <a:r>
              <a:rPr lang="en-US" b="1" i="0" dirty="0">
                <a:solidFill>
                  <a:srgbClr val="4A4A4A"/>
                </a:solidFill>
                <a:effectLst/>
                <a:latin typeface="inherit"/>
              </a:rPr>
              <a:t>). Global ocean-plate age data from Müller et al. (1997) </a:t>
            </a:r>
            <a:r>
              <a:rPr lang="en-US" b="1" i="0" dirty="0" err="1">
                <a:solidFill>
                  <a:srgbClr val="4A4A4A"/>
                </a:solidFill>
                <a:effectLst/>
                <a:latin typeface="inherit"/>
              </a:rPr>
              <a:t>visualised</a:t>
            </a:r>
            <a:r>
              <a:rPr lang="en-US" b="1" i="0" dirty="0">
                <a:solidFill>
                  <a:srgbClr val="4A4A4A"/>
                </a:solidFill>
                <a:effectLst/>
                <a:latin typeface="inherit"/>
              </a:rPr>
              <a:t> on a custom Interrupted Mollweide map projection from </a:t>
            </a:r>
            <a:r>
              <a:rPr lang="en-US" b="1" i="0" dirty="0" err="1">
                <a:solidFill>
                  <a:srgbClr val="4A4A4A"/>
                </a:solidFill>
                <a:effectLst/>
                <a:latin typeface="inherit"/>
              </a:rPr>
              <a:t>Crameri</a:t>
            </a:r>
            <a:r>
              <a:rPr lang="en-US" b="1" i="0" dirty="0">
                <a:solidFill>
                  <a:srgbClr val="4A4A4A"/>
                </a:solidFill>
                <a:effectLst/>
                <a:latin typeface="inherit"/>
              </a:rPr>
              <a:t> et al. (2020) </a:t>
            </a:r>
            <a:r>
              <a:rPr lang="en-US" b="1" i="0" dirty="0" err="1">
                <a:solidFill>
                  <a:srgbClr val="4A4A4A"/>
                </a:solidFill>
                <a:effectLst/>
                <a:latin typeface="inherit"/>
              </a:rPr>
              <a:t>focussing</a:t>
            </a:r>
            <a:r>
              <a:rPr lang="en-US" b="1" i="0" dirty="0">
                <a:solidFill>
                  <a:srgbClr val="4A4A4A"/>
                </a:solidFill>
                <a:effectLst/>
                <a:latin typeface="inherit"/>
              </a:rPr>
              <a:t> on the World’s oceans.</a:t>
            </a:r>
            <a:r>
              <a:rPr lang="en-US" b="0" i="0" dirty="0">
                <a:solidFill>
                  <a:srgbClr val="4A4A4A"/>
                </a:solidFill>
                <a:effectLst/>
                <a:latin typeface="Open Sans" panose="020B0606030504020204" pitchFamily="34" charset="0"/>
              </a:rPr>
              <a:t> </a:t>
            </a:r>
            <a:r>
              <a:rPr lang="en-US" b="1" i="0" dirty="0">
                <a:solidFill>
                  <a:srgbClr val="4A4A4A"/>
                </a:solidFill>
                <a:effectLst/>
                <a:latin typeface="inherit"/>
              </a:rPr>
              <a:t>The Scientific </a:t>
            </a:r>
            <a:r>
              <a:rPr lang="en-US" b="1" i="0" dirty="0" err="1">
                <a:solidFill>
                  <a:srgbClr val="4A4A4A"/>
                </a:solidFill>
                <a:effectLst/>
                <a:latin typeface="inherit"/>
              </a:rPr>
              <a:t>colour</a:t>
            </a:r>
            <a:r>
              <a:rPr lang="en-US" b="1" i="0" dirty="0">
                <a:solidFill>
                  <a:srgbClr val="4A4A4A"/>
                </a:solidFill>
                <a:effectLst/>
                <a:latin typeface="inherit"/>
              </a:rPr>
              <a:t> map ‘</a:t>
            </a:r>
            <a:r>
              <a:rPr lang="en-US" b="1" i="1" u="sng" dirty="0" err="1">
                <a:solidFill>
                  <a:srgbClr val="46555B"/>
                </a:solidFill>
                <a:effectLst/>
                <a:latin typeface="inherit"/>
                <a:hlinkClick r:id="rId4"/>
              </a:rPr>
              <a:t>batlow</a:t>
            </a:r>
            <a:r>
              <a:rPr lang="en-US" b="1" i="0" dirty="0">
                <a:solidFill>
                  <a:srgbClr val="4A4A4A"/>
                </a:solidFill>
                <a:effectLst/>
                <a:latin typeface="inherit"/>
              </a:rPr>
              <a:t>‘ is used to represent data accurately and to all readers.</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5"/>
              </a:rPr>
              <a:t>Fabio </a:t>
            </a:r>
            <a:r>
              <a:rPr lang="en-US" b="0" i="0" u="sng" dirty="0" err="1">
                <a:solidFill>
                  <a:srgbClr val="46555B"/>
                </a:solidFill>
                <a:effectLst/>
                <a:latin typeface="inherit"/>
                <a:hlinkClick r:id="rId5"/>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20.08.2021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6"/>
              </a:rPr>
              <a:t>Attribution-</a:t>
            </a:r>
            <a:r>
              <a:rPr lang="en-US" b="0" i="0" u="sng" dirty="0" err="1">
                <a:solidFill>
                  <a:srgbClr val="46555B"/>
                </a:solidFill>
                <a:effectLst/>
                <a:latin typeface="inherit"/>
                <a:hlinkClick r:id="rId6"/>
              </a:rPr>
              <a:t>ShareAlike</a:t>
            </a:r>
            <a:r>
              <a:rPr lang="en-US" b="0" i="0" u="sng" dirty="0">
                <a:solidFill>
                  <a:srgbClr val="46555B"/>
                </a:solidFill>
                <a:effectLst/>
                <a:latin typeface="inherit"/>
                <a:hlinkClick r:id="rId6"/>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from </a:t>
            </a:r>
            <a:r>
              <a:rPr lang="en-US" b="0" i="1" dirty="0" err="1">
                <a:solidFill>
                  <a:srgbClr val="4A4A4A"/>
                </a:solidFill>
                <a:effectLst/>
                <a:latin typeface="inherit"/>
              </a:rPr>
              <a:t>Crameri</a:t>
            </a:r>
            <a:r>
              <a:rPr lang="en-US" b="0" i="1" dirty="0">
                <a:solidFill>
                  <a:srgbClr val="4A4A4A"/>
                </a:solidFill>
                <a:effectLst/>
                <a:latin typeface="inherit"/>
              </a:rPr>
              <a:t> et al. (2022) is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references:</a:t>
            </a:r>
            <a:br>
              <a:rPr lang="en-US" b="0" i="0" dirty="0">
                <a:solidFill>
                  <a:srgbClr val="4A4A4A"/>
                </a:solidFill>
                <a:effectLst/>
                <a:latin typeface="inherit"/>
              </a:rPr>
            </a:br>
            <a:r>
              <a:rPr lang="en-US" b="0" i="0" dirty="0" err="1">
                <a:solidFill>
                  <a:srgbClr val="4A4A4A"/>
                </a:solidFill>
                <a:effectLst/>
                <a:latin typeface="inherit"/>
              </a:rPr>
              <a:t>Crameri</a:t>
            </a:r>
            <a:r>
              <a:rPr lang="en-US" b="0" i="0" dirty="0">
                <a:solidFill>
                  <a:srgbClr val="4A4A4A"/>
                </a:solidFill>
                <a:effectLst/>
                <a:latin typeface="inherit"/>
              </a:rPr>
              <a:t>, F., G.E. Shephard, and E.O. </a:t>
            </a:r>
            <a:r>
              <a:rPr lang="en-US" b="0" i="0" dirty="0" err="1">
                <a:solidFill>
                  <a:srgbClr val="4A4A4A"/>
                </a:solidFill>
                <a:effectLst/>
                <a:latin typeface="inherit"/>
              </a:rPr>
              <a:t>Straume</a:t>
            </a:r>
            <a:r>
              <a:rPr lang="en-US" b="0" i="0" dirty="0">
                <a:solidFill>
                  <a:srgbClr val="4A4A4A"/>
                </a:solidFill>
                <a:effectLst/>
                <a:latin typeface="inherit"/>
              </a:rPr>
              <a:t> (2022, Pre-print), Effective high-quality science graphics from s-Ink.org, </a:t>
            </a:r>
            <a:r>
              <a:rPr lang="en-US" b="0" i="0" dirty="0" err="1">
                <a:solidFill>
                  <a:srgbClr val="4A4A4A"/>
                </a:solidFill>
                <a:effectLst/>
                <a:latin typeface="inherit"/>
              </a:rPr>
              <a:t>EarthArXiv</a:t>
            </a:r>
            <a:r>
              <a:rPr lang="en-US" b="0" i="0" dirty="0">
                <a:solidFill>
                  <a:srgbClr val="4A4A4A"/>
                </a:solidFill>
                <a:effectLst/>
                <a:latin typeface="inherit"/>
              </a:rPr>
              <a:t>, </a:t>
            </a:r>
            <a:r>
              <a:rPr lang="en-US" b="0" i="0" u="sng" dirty="0">
                <a:solidFill>
                  <a:srgbClr val="46555B"/>
                </a:solidFill>
                <a:effectLst/>
                <a:latin typeface="inherit"/>
                <a:hlinkClick r:id="rId7"/>
              </a:rPr>
              <a:t>https://doi.org/10.31223/X51P78</a:t>
            </a:r>
            <a:br>
              <a:rPr lang="en-US" b="0" i="0" dirty="0">
                <a:solidFill>
                  <a:srgbClr val="4A4A4A"/>
                </a:solidFill>
                <a:effectLst/>
                <a:latin typeface="inherit"/>
              </a:rPr>
            </a:br>
            <a:r>
              <a:rPr lang="en-US" b="0" i="0" dirty="0">
                <a:solidFill>
                  <a:srgbClr val="4A4A4A"/>
                </a:solidFill>
                <a:effectLst/>
                <a:latin typeface="inherit"/>
              </a:rPr>
              <a:t>Müller, R. D., et al. (1997). “Digital isochrons of the world’s ocean floor.” J. </a:t>
            </a:r>
            <a:r>
              <a:rPr lang="en-US" b="0" i="0" dirty="0" err="1">
                <a:solidFill>
                  <a:srgbClr val="4A4A4A"/>
                </a:solidFill>
                <a:effectLst/>
                <a:latin typeface="inherit"/>
              </a:rPr>
              <a:t>Geophys</a:t>
            </a:r>
            <a:r>
              <a:rPr lang="en-US" b="0" i="0" dirty="0">
                <a:solidFill>
                  <a:srgbClr val="4A4A4A"/>
                </a:solidFill>
                <a:effectLst/>
                <a:latin typeface="inherit"/>
              </a:rPr>
              <a:t>. Res. 102(B2): 3211-3214.</a:t>
            </a:r>
            <a:br>
              <a:rPr lang="en-US" b="0" i="0" dirty="0">
                <a:solidFill>
                  <a:srgbClr val="4A4A4A"/>
                </a:solidFill>
                <a:effectLst/>
                <a:latin typeface="inherit"/>
              </a:rPr>
            </a:br>
            <a:r>
              <a:rPr lang="en-US" b="0" i="0" dirty="0" err="1">
                <a:solidFill>
                  <a:srgbClr val="4A4A4A"/>
                </a:solidFill>
                <a:effectLst/>
                <a:latin typeface="inherit"/>
              </a:rPr>
              <a:t>Crameri</a:t>
            </a:r>
            <a:r>
              <a:rPr lang="en-US" b="0" i="0" dirty="0">
                <a:solidFill>
                  <a:srgbClr val="4A4A4A"/>
                </a:solidFill>
                <a:effectLst/>
                <a:latin typeface="inherit"/>
              </a:rPr>
              <a:t>, F., V. </a:t>
            </a:r>
            <a:r>
              <a:rPr lang="en-US" b="0" i="0" dirty="0" err="1">
                <a:solidFill>
                  <a:srgbClr val="4A4A4A"/>
                </a:solidFill>
                <a:effectLst/>
                <a:latin typeface="inherit"/>
              </a:rPr>
              <a:t>Magni</a:t>
            </a:r>
            <a:r>
              <a:rPr lang="en-US" b="0" i="0" dirty="0">
                <a:solidFill>
                  <a:srgbClr val="4A4A4A"/>
                </a:solidFill>
                <a:effectLst/>
                <a:latin typeface="inherit"/>
              </a:rPr>
              <a:t>, M. </a:t>
            </a:r>
            <a:r>
              <a:rPr lang="en-US" b="0" i="0" dirty="0" err="1">
                <a:solidFill>
                  <a:srgbClr val="4A4A4A"/>
                </a:solidFill>
                <a:effectLst/>
                <a:latin typeface="inherit"/>
              </a:rPr>
              <a:t>Domeier</a:t>
            </a:r>
            <a:r>
              <a:rPr lang="en-US" b="0" i="0" dirty="0">
                <a:solidFill>
                  <a:srgbClr val="4A4A4A"/>
                </a:solidFill>
                <a:effectLst/>
                <a:latin typeface="inherit"/>
              </a:rPr>
              <a:t>, G.E. Shephard, K. </a:t>
            </a:r>
            <a:r>
              <a:rPr lang="en-US" b="0" i="0" dirty="0" err="1">
                <a:solidFill>
                  <a:srgbClr val="4A4A4A"/>
                </a:solidFill>
                <a:effectLst/>
                <a:latin typeface="inherit"/>
              </a:rPr>
              <a:t>Chotalia</a:t>
            </a:r>
            <a:r>
              <a:rPr lang="en-US" b="0" i="0" dirty="0">
                <a:solidFill>
                  <a:srgbClr val="4A4A4A"/>
                </a:solidFill>
                <a:effectLst/>
                <a:latin typeface="inherit"/>
              </a:rPr>
              <a:t>, G. Cooper, C. Eakin, A.G. </a:t>
            </a:r>
            <a:r>
              <a:rPr lang="en-US" b="0" i="0" dirty="0" err="1">
                <a:solidFill>
                  <a:srgbClr val="4A4A4A"/>
                </a:solidFill>
                <a:effectLst/>
                <a:latin typeface="inherit"/>
              </a:rPr>
              <a:t>Grima</a:t>
            </a:r>
            <a:r>
              <a:rPr lang="en-US" b="0" i="0" dirty="0">
                <a:solidFill>
                  <a:srgbClr val="4A4A4A"/>
                </a:solidFill>
                <a:effectLst/>
                <a:latin typeface="inherit"/>
              </a:rPr>
              <a:t>, D. </a:t>
            </a:r>
            <a:r>
              <a:rPr lang="en-US" b="0" i="0" dirty="0" err="1">
                <a:solidFill>
                  <a:srgbClr val="4A4A4A"/>
                </a:solidFill>
                <a:effectLst/>
                <a:latin typeface="inherit"/>
              </a:rPr>
              <a:t>Gürer</a:t>
            </a:r>
            <a:r>
              <a:rPr lang="en-US" b="0" i="0" dirty="0">
                <a:solidFill>
                  <a:srgbClr val="4A4A4A"/>
                </a:solidFill>
                <a:effectLst/>
                <a:latin typeface="inherit"/>
              </a:rPr>
              <a:t>, A. </a:t>
            </a:r>
            <a:r>
              <a:rPr lang="en-US" b="0" i="0" dirty="0" err="1">
                <a:solidFill>
                  <a:srgbClr val="4A4A4A"/>
                </a:solidFill>
                <a:effectLst/>
                <a:latin typeface="inherit"/>
              </a:rPr>
              <a:t>Király</a:t>
            </a:r>
            <a:r>
              <a:rPr lang="en-US" b="0" i="0" dirty="0">
                <a:solidFill>
                  <a:srgbClr val="4A4A4A"/>
                </a:solidFill>
                <a:effectLst/>
                <a:latin typeface="inherit"/>
              </a:rPr>
              <a:t>, E. </a:t>
            </a:r>
            <a:r>
              <a:rPr lang="en-US" b="0" i="0" dirty="0" err="1">
                <a:solidFill>
                  <a:srgbClr val="4A4A4A"/>
                </a:solidFill>
                <a:effectLst/>
                <a:latin typeface="inherit"/>
              </a:rPr>
              <a:t>Mulyukova</a:t>
            </a:r>
            <a:r>
              <a:rPr lang="en-US" b="0" i="0" dirty="0">
                <a:solidFill>
                  <a:srgbClr val="4A4A4A"/>
                </a:solidFill>
                <a:effectLst/>
                <a:latin typeface="inherit"/>
              </a:rPr>
              <a:t>, K. Peters, B. Robert, and M. </a:t>
            </a:r>
            <a:r>
              <a:rPr lang="en-US" b="0" i="0" dirty="0" err="1">
                <a:solidFill>
                  <a:srgbClr val="4A4A4A"/>
                </a:solidFill>
                <a:effectLst/>
                <a:latin typeface="inherit"/>
              </a:rPr>
              <a:t>Thielmann</a:t>
            </a:r>
            <a:r>
              <a:rPr lang="en-US" b="0" i="0" dirty="0">
                <a:solidFill>
                  <a:srgbClr val="4A4A4A"/>
                </a:solidFill>
                <a:effectLst/>
                <a:latin typeface="inherit"/>
              </a:rPr>
              <a:t> (2020), A transdisciplinary and community-driven database to unravel subduction zone initiation, Nature Communications, 11, 3750. </a:t>
            </a:r>
            <a:r>
              <a:rPr lang="en-US" b="0" i="0" u="sng" dirty="0">
                <a:solidFill>
                  <a:srgbClr val="46555B"/>
                </a:solidFill>
                <a:effectLst/>
                <a:latin typeface="inherit"/>
                <a:hlinkClick r:id="rId8"/>
              </a:rPr>
              <a:t>doi:10.1038/s41467-020-17522-9</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17</a:t>
            </a:fld>
            <a:endParaRPr lang="en-US"/>
          </a:p>
        </p:txBody>
      </p:sp>
    </p:spTree>
    <p:extLst>
      <p:ext uri="{BB962C8B-B14F-4D97-AF65-F5344CB8AC3E}">
        <p14:creationId xmlns:p14="http://schemas.microsoft.com/office/powerpoint/2010/main" val="21079064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Movie showing the temporal evolution of a global, fully spherical, 3D model of whole-mantle convection with hot temperature </a:t>
            </a:r>
            <a:r>
              <a:rPr lang="en-US" b="1" i="0" dirty="0" err="1">
                <a:solidFill>
                  <a:srgbClr val="4A4A4A"/>
                </a:solidFill>
                <a:effectLst/>
                <a:latin typeface="inherit"/>
              </a:rPr>
              <a:t>isosurface</a:t>
            </a:r>
            <a:r>
              <a:rPr lang="en-US" b="1" i="0" dirty="0">
                <a:solidFill>
                  <a:srgbClr val="4A4A4A"/>
                </a:solidFill>
                <a:effectLst/>
                <a:latin typeface="inherit"/>
              </a:rPr>
              <a:t> (red) and stiff viscosity </a:t>
            </a:r>
            <a:r>
              <a:rPr lang="en-US" b="1" i="0" dirty="0" err="1">
                <a:solidFill>
                  <a:srgbClr val="4A4A4A"/>
                </a:solidFill>
                <a:effectLst/>
                <a:latin typeface="inherit"/>
              </a:rPr>
              <a:t>isosurfaces</a:t>
            </a:r>
            <a:r>
              <a:rPr lang="en-US" b="1" i="0" dirty="0">
                <a:solidFill>
                  <a:srgbClr val="4A4A4A"/>
                </a:solidFill>
                <a:effectLst/>
                <a:latin typeface="inherit"/>
              </a:rPr>
              <a:t> (grey).</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3"/>
              </a:rPr>
              <a:t>Fabio </a:t>
            </a:r>
            <a:r>
              <a:rPr lang="en-US" b="0" i="0" u="sng" dirty="0" err="1">
                <a:solidFill>
                  <a:srgbClr val="46555B"/>
                </a:solidFill>
                <a:effectLst/>
                <a:latin typeface="inherit"/>
                <a:hlinkClick r:id="rId3"/>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07.08.2021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4"/>
              </a:rPr>
              <a:t>Attribution-</a:t>
            </a:r>
            <a:r>
              <a:rPr lang="en-US" b="0" i="0" u="sng" dirty="0" err="1">
                <a:solidFill>
                  <a:srgbClr val="46555B"/>
                </a:solidFill>
                <a:effectLst/>
                <a:latin typeface="inherit"/>
                <a:hlinkClick r:id="rId4"/>
              </a:rPr>
              <a:t>ShareAlike</a:t>
            </a:r>
            <a:r>
              <a:rPr lang="en-US" b="0" i="0" u="sng" dirty="0">
                <a:solidFill>
                  <a:srgbClr val="46555B"/>
                </a:solidFill>
                <a:effectLst/>
                <a:latin typeface="inherit"/>
                <a:hlinkClick r:id="rId4"/>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from </a:t>
            </a:r>
            <a:r>
              <a:rPr lang="en-US" b="0" i="1" dirty="0" err="1">
                <a:solidFill>
                  <a:srgbClr val="4A4A4A"/>
                </a:solidFill>
                <a:effectLst/>
                <a:latin typeface="inherit"/>
              </a:rPr>
              <a:t>Crameri</a:t>
            </a:r>
            <a:r>
              <a:rPr lang="en-US" b="0" i="1" dirty="0">
                <a:solidFill>
                  <a:srgbClr val="4A4A4A"/>
                </a:solidFill>
                <a:effectLst/>
                <a:latin typeface="inherit"/>
              </a:rPr>
              <a:t> and </a:t>
            </a:r>
            <a:r>
              <a:rPr lang="en-US" b="0" i="1" dirty="0" err="1">
                <a:solidFill>
                  <a:srgbClr val="4A4A4A"/>
                </a:solidFill>
                <a:effectLst/>
                <a:latin typeface="inherit"/>
              </a:rPr>
              <a:t>Tackley</a:t>
            </a:r>
            <a:r>
              <a:rPr lang="en-US" b="0" i="1" dirty="0">
                <a:solidFill>
                  <a:srgbClr val="4A4A4A"/>
                </a:solidFill>
                <a:effectLst/>
                <a:latin typeface="inherit"/>
              </a:rPr>
              <a:t> (2016) is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Crameri</a:t>
            </a:r>
            <a:r>
              <a:rPr lang="en-US" b="0" i="0" dirty="0">
                <a:solidFill>
                  <a:srgbClr val="4A4A4A"/>
                </a:solidFill>
                <a:effectLst/>
                <a:latin typeface="inherit"/>
              </a:rPr>
              <a:t>, F., and P. J. </a:t>
            </a:r>
            <a:r>
              <a:rPr lang="en-US" b="0" i="0" dirty="0" err="1">
                <a:solidFill>
                  <a:srgbClr val="4A4A4A"/>
                </a:solidFill>
                <a:effectLst/>
                <a:latin typeface="inherit"/>
              </a:rPr>
              <a:t>Tackley</a:t>
            </a:r>
            <a:r>
              <a:rPr lang="en-US" b="0" i="0" dirty="0">
                <a:solidFill>
                  <a:srgbClr val="4A4A4A"/>
                </a:solidFill>
                <a:effectLst/>
                <a:latin typeface="inherit"/>
              </a:rPr>
              <a:t> (2016), Subduction initiation from a stagnant lid and global overturn: new insights from numerical models with a free surface, Progress in Earth and Planetary Science, 3(1), 1–19, </a:t>
            </a:r>
            <a:r>
              <a:rPr lang="en-US" b="0" i="0" u="sng" dirty="0">
                <a:solidFill>
                  <a:srgbClr val="46555B"/>
                </a:solidFill>
                <a:effectLst/>
                <a:latin typeface="inherit"/>
                <a:hlinkClick r:id="rId5"/>
              </a:rPr>
              <a:t>doi:10.1186/s40645-016-0103-8</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19</a:t>
            </a:fld>
            <a:endParaRPr lang="en-US"/>
          </a:p>
        </p:txBody>
      </p:sp>
    </p:spTree>
    <p:extLst>
      <p:ext uri="{BB962C8B-B14F-4D97-AF65-F5344CB8AC3E}">
        <p14:creationId xmlns:p14="http://schemas.microsoft.com/office/powerpoint/2010/main" val="16434397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uFont typeface="Arial" panose="020B0604020202020204" pitchFamily="34" charset="0"/>
              <a:buChar char="•"/>
            </a:pPr>
            <a:r>
              <a:rPr lang="en-US" b="0" i="0" dirty="0">
                <a:solidFill>
                  <a:srgbClr val="4A4A4A"/>
                </a:solidFill>
                <a:effectLst/>
                <a:latin typeface="inherit"/>
              </a:rPr>
              <a:t>Creator: Anna </a:t>
            </a:r>
            <a:r>
              <a:rPr lang="en-US" b="0" i="0" dirty="0" err="1">
                <a:solidFill>
                  <a:srgbClr val="4A4A4A"/>
                </a:solidFill>
                <a:effectLst/>
                <a:latin typeface="inherit"/>
              </a:rPr>
              <a:t>Gülcher</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17.12.2022</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3"/>
              </a:rPr>
              <a:t>Attribution-</a:t>
            </a:r>
            <a:r>
              <a:rPr lang="en-US" b="0" i="0" u="sng" dirty="0" err="1">
                <a:solidFill>
                  <a:srgbClr val="46555B"/>
                </a:solidFill>
                <a:effectLst/>
                <a:latin typeface="inherit"/>
                <a:hlinkClick r:id="rId3"/>
              </a:rPr>
              <a:t>ShareAlike</a:t>
            </a:r>
            <a:r>
              <a:rPr lang="en-US" b="0" i="0" u="sng" dirty="0">
                <a:solidFill>
                  <a:srgbClr val="46555B"/>
                </a:solidFill>
                <a:effectLst/>
                <a:latin typeface="inherit"/>
                <a:hlinkClick r:id="rId3"/>
              </a:rPr>
              <a:t> 4.0 International (CC BY-NC-SA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These graphics by Anna </a:t>
            </a:r>
            <a:r>
              <a:rPr lang="en-US" b="0" i="1" dirty="0" err="1">
                <a:solidFill>
                  <a:srgbClr val="4A4A4A"/>
                </a:solidFill>
                <a:effectLst/>
                <a:latin typeface="inherit"/>
              </a:rPr>
              <a:t>Gülcher</a:t>
            </a:r>
            <a:r>
              <a:rPr lang="en-US" b="0" i="1" dirty="0">
                <a:solidFill>
                  <a:srgbClr val="4A4A4A"/>
                </a:solidFill>
                <a:effectLst/>
                <a:latin typeface="inherit"/>
              </a:rPr>
              <a:t> from </a:t>
            </a:r>
            <a:r>
              <a:rPr lang="en-US" b="0" i="1" dirty="0" err="1">
                <a:solidFill>
                  <a:srgbClr val="4A4A4A"/>
                </a:solidFill>
                <a:effectLst/>
                <a:latin typeface="inherit"/>
              </a:rPr>
              <a:t>Gülcher</a:t>
            </a:r>
            <a:r>
              <a:rPr lang="en-US" b="0" i="1" dirty="0">
                <a:solidFill>
                  <a:srgbClr val="4A4A4A"/>
                </a:solidFill>
                <a:effectLst/>
                <a:latin typeface="inherit"/>
              </a:rPr>
              <a:t> et al. (2021) are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Gülcher</a:t>
            </a:r>
            <a:r>
              <a:rPr lang="en-US" b="0" i="0" dirty="0">
                <a:solidFill>
                  <a:srgbClr val="4A4A4A"/>
                </a:solidFill>
                <a:effectLst/>
                <a:latin typeface="inherit"/>
              </a:rPr>
              <a:t>, A. J. P., Ballmer, M. D., and </a:t>
            </a:r>
            <a:r>
              <a:rPr lang="en-US" b="0" i="0" dirty="0" err="1">
                <a:solidFill>
                  <a:srgbClr val="4A4A4A"/>
                </a:solidFill>
                <a:effectLst/>
                <a:latin typeface="inherit"/>
              </a:rPr>
              <a:t>Tackley</a:t>
            </a:r>
            <a:r>
              <a:rPr lang="en-US" b="0" i="0" dirty="0">
                <a:solidFill>
                  <a:srgbClr val="4A4A4A"/>
                </a:solidFill>
                <a:effectLst/>
                <a:latin typeface="inherit"/>
              </a:rPr>
              <a:t>, P. J. (2021), Coupled dynamics and evolution of primordial and recycled heterogeneity in Earth’s lower mantle, Solid Earth, 12, 2087–2107, 2021 </a:t>
            </a:r>
            <a:r>
              <a:rPr lang="en-US" b="0" i="0" u="sng" dirty="0">
                <a:solidFill>
                  <a:srgbClr val="46555B"/>
                </a:solidFill>
                <a:effectLst/>
                <a:latin typeface="inherit"/>
                <a:hlinkClick r:id="rId4"/>
              </a:rPr>
              <a:t>https://doi.org/10.5194/se-12-2087-2021</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20</a:t>
            </a:fld>
            <a:endParaRPr lang="en-US"/>
          </a:p>
        </p:txBody>
      </p:sp>
    </p:spTree>
    <p:extLst>
      <p:ext uri="{BB962C8B-B14F-4D97-AF65-F5344CB8AC3E}">
        <p14:creationId xmlns:p14="http://schemas.microsoft.com/office/powerpoint/2010/main" val="4830492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uFont typeface="Arial" panose="020B0604020202020204" pitchFamily="34" charset="0"/>
              <a:buChar char="•"/>
            </a:pPr>
            <a:r>
              <a:rPr lang="en-US" b="0" i="0" dirty="0">
                <a:solidFill>
                  <a:srgbClr val="4A4A4A"/>
                </a:solidFill>
                <a:effectLst/>
                <a:latin typeface="inherit"/>
              </a:rPr>
              <a:t>Creator: Anna </a:t>
            </a:r>
            <a:r>
              <a:rPr lang="en-US" b="0" i="0" dirty="0" err="1">
                <a:solidFill>
                  <a:srgbClr val="4A4A4A"/>
                </a:solidFill>
                <a:effectLst/>
                <a:latin typeface="inherit"/>
              </a:rPr>
              <a:t>Gülcher</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17.12.2022</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3"/>
              </a:rPr>
              <a:t>Attribution-</a:t>
            </a:r>
            <a:r>
              <a:rPr lang="en-US" b="0" i="0" u="sng" dirty="0" err="1">
                <a:solidFill>
                  <a:srgbClr val="46555B"/>
                </a:solidFill>
                <a:effectLst/>
                <a:latin typeface="inherit"/>
                <a:hlinkClick r:id="rId3"/>
              </a:rPr>
              <a:t>ShareAlike</a:t>
            </a:r>
            <a:r>
              <a:rPr lang="en-US" b="0" i="0" u="sng" dirty="0">
                <a:solidFill>
                  <a:srgbClr val="46555B"/>
                </a:solidFill>
                <a:effectLst/>
                <a:latin typeface="inherit"/>
                <a:hlinkClick r:id="rId3"/>
              </a:rPr>
              <a:t> 4.0 International (CC BY-NC-SA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These graphics by Anna </a:t>
            </a:r>
            <a:r>
              <a:rPr lang="en-US" b="0" i="1" dirty="0" err="1">
                <a:solidFill>
                  <a:srgbClr val="4A4A4A"/>
                </a:solidFill>
                <a:effectLst/>
                <a:latin typeface="inherit"/>
              </a:rPr>
              <a:t>Gülcher</a:t>
            </a:r>
            <a:r>
              <a:rPr lang="en-US" b="0" i="1" dirty="0">
                <a:solidFill>
                  <a:srgbClr val="4A4A4A"/>
                </a:solidFill>
                <a:effectLst/>
                <a:latin typeface="inherit"/>
              </a:rPr>
              <a:t> from </a:t>
            </a:r>
            <a:r>
              <a:rPr lang="en-US" b="0" i="1" dirty="0" err="1">
                <a:solidFill>
                  <a:srgbClr val="4A4A4A"/>
                </a:solidFill>
                <a:effectLst/>
                <a:latin typeface="inherit"/>
              </a:rPr>
              <a:t>Gülcher</a:t>
            </a:r>
            <a:r>
              <a:rPr lang="en-US" b="0" i="1" dirty="0">
                <a:solidFill>
                  <a:srgbClr val="4A4A4A"/>
                </a:solidFill>
                <a:effectLst/>
                <a:latin typeface="inherit"/>
              </a:rPr>
              <a:t> et al. (2021) are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Gülcher</a:t>
            </a:r>
            <a:r>
              <a:rPr lang="en-US" b="0" i="0" dirty="0">
                <a:solidFill>
                  <a:srgbClr val="4A4A4A"/>
                </a:solidFill>
                <a:effectLst/>
                <a:latin typeface="inherit"/>
              </a:rPr>
              <a:t>, A. J. P., Ballmer, M. D., and </a:t>
            </a:r>
            <a:r>
              <a:rPr lang="en-US" b="0" i="0" dirty="0" err="1">
                <a:solidFill>
                  <a:srgbClr val="4A4A4A"/>
                </a:solidFill>
                <a:effectLst/>
                <a:latin typeface="inherit"/>
              </a:rPr>
              <a:t>Tackley</a:t>
            </a:r>
            <a:r>
              <a:rPr lang="en-US" b="0" i="0" dirty="0">
                <a:solidFill>
                  <a:srgbClr val="4A4A4A"/>
                </a:solidFill>
                <a:effectLst/>
                <a:latin typeface="inherit"/>
              </a:rPr>
              <a:t>, P. J. (2021), Coupled dynamics and evolution of primordial and recycled heterogeneity in Earth’s lower mantle, Solid Earth, 12, 2087–2107, 2021 </a:t>
            </a:r>
            <a:r>
              <a:rPr lang="en-US" b="0" i="0" u="sng" dirty="0">
                <a:solidFill>
                  <a:srgbClr val="46555B"/>
                </a:solidFill>
                <a:effectLst/>
                <a:latin typeface="inherit"/>
                <a:hlinkClick r:id="rId4"/>
              </a:rPr>
              <a:t>https://doi.org/10.5194/se-12-2087-2021</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21</a:t>
            </a:fld>
            <a:endParaRPr lang="en-US"/>
          </a:p>
        </p:txBody>
      </p:sp>
    </p:spTree>
    <p:extLst>
      <p:ext uri="{BB962C8B-B14F-4D97-AF65-F5344CB8AC3E}">
        <p14:creationId xmlns:p14="http://schemas.microsoft.com/office/powerpoint/2010/main" val="29277687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uFont typeface="Arial" panose="020B0604020202020204" pitchFamily="34" charset="0"/>
              <a:buChar char="•"/>
            </a:pPr>
            <a:r>
              <a:rPr lang="en-US" b="0" i="0" dirty="0">
                <a:solidFill>
                  <a:srgbClr val="4A4A4A"/>
                </a:solidFill>
                <a:effectLst/>
                <a:latin typeface="inherit"/>
              </a:rPr>
              <a:t>Creator: Anna </a:t>
            </a:r>
            <a:r>
              <a:rPr lang="en-US" b="0" i="0" dirty="0" err="1">
                <a:solidFill>
                  <a:srgbClr val="4A4A4A"/>
                </a:solidFill>
                <a:effectLst/>
                <a:latin typeface="inherit"/>
              </a:rPr>
              <a:t>Gülcher</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17.12.2022</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3"/>
              </a:rPr>
              <a:t>Attribution-</a:t>
            </a:r>
            <a:r>
              <a:rPr lang="en-US" b="0" i="0" u="sng" dirty="0" err="1">
                <a:solidFill>
                  <a:srgbClr val="46555B"/>
                </a:solidFill>
                <a:effectLst/>
                <a:latin typeface="inherit"/>
                <a:hlinkClick r:id="rId3"/>
              </a:rPr>
              <a:t>ShareAlike</a:t>
            </a:r>
            <a:r>
              <a:rPr lang="en-US" b="0" i="0" u="sng" dirty="0">
                <a:solidFill>
                  <a:srgbClr val="46555B"/>
                </a:solidFill>
                <a:effectLst/>
                <a:latin typeface="inherit"/>
                <a:hlinkClick r:id="rId3"/>
              </a:rPr>
              <a:t> 4.0 International (CC BY-NC-SA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These graphics by Anna </a:t>
            </a:r>
            <a:r>
              <a:rPr lang="en-US" b="0" i="1" dirty="0" err="1">
                <a:solidFill>
                  <a:srgbClr val="4A4A4A"/>
                </a:solidFill>
                <a:effectLst/>
                <a:latin typeface="inherit"/>
              </a:rPr>
              <a:t>Gülcher</a:t>
            </a:r>
            <a:r>
              <a:rPr lang="en-US" b="0" i="1" dirty="0">
                <a:solidFill>
                  <a:srgbClr val="4A4A4A"/>
                </a:solidFill>
                <a:effectLst/>
                <a:latin typeface="inherit"/>
              </a:rPr>
              <a:t> from </a:t>
            </a:r>
            <a:r>
              <a:rPr lang="en-US" b="0" i="1" dirty="0" err="1">
                <a:solidFill>
                  <a:srgbClr val="4A4A4A"/>
                </a:solidFill>
                <a:effectLst/>
                <a:latin typeface="inherit"/>
              </a:rPr>
              <a:t>Gülcher</a:t>
            </a:r>
            <a:r>
              <a:rPr lang="en-US" b="0" i="1" dirty="0">
                <a:solidFill>
                  <a:srgbClr val="4A4A4A"/>
                </a:solidFill>
                <a:effectLst/>
                <a:latin typeface="inherit"/>
              </a:rPr>
              <a:t> et al. (2021) are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Gülcher</a:t>
            </a:r>
            <a:r>
              <a:rPr lang="en-US" b="0" i="0" dirty="0">
                <a:solidFill>
                  <a:srgbClr val="4A4A4A"/>
                </a:solidFill>
                <a:effectLst/>
                <a:latin typeface="inherit"/>
              </a:rPr>
              <a:t>, A. J. P., Ballmer, M. D., and </a:t>
            </a:r>
            <a:r>
              <a:rPr lang="en-US" b="0" i="0" dirty="0" err="1">
                <a:solidFill>
                  <a:srgbClr val="4A4A4A"/>
                </a:solidFill>
                <a:effectLst/>
                <a:latin typeface="inherit"/>
              </a:rPr>
              <a:t>Tackley</a:t>
            </a:r>
            <a:r>
              <a:rPr lang="en-US" b="0" i="0" dirty="0">
                <a:solidFill>
                  <a:srgbClr val="4A4A4A"/>
                </a:solidFill>
                <a:effectLst/>
                <a:latin typeface="inherit"/>
              </a:rPr>
              <a:t>, P. J. (2021), Coupled dynamics and evolution of primordial and recycled heterogeneity in Earth’s lower mantle, Solid Earth, 12, 2087–2107, 2021 </a:t>
            </a:r>
            <a:r>
              <a:rPr lang="en-US" b="0" i="0" u="sng" dirty="0">
                <a:solidFill>
                  <a:srgbClr val="46555B"/>
                </a:solidFill>
                <a:effectLst/>
                <a:latin typeface="inherit"/>
                <a:hlinkClick r:id="rId4"/>
              </a:rPr>
              <a:t>https://doi.org/10.5194/se-12-2087-2021</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22</a:t>
            </a:fld>
            <a:endParaRPr lang="en-US"/>
          </a:p>
        </p:txBody>
      </p:sp>
    </p:spTree>
    <p:extLst>
      <p:ext uri="{BB962C8B-B14F-4D97-AF65-F5344CB8AC3E}">
        <p14:creationId xmlns:p14="http://schemas.microsoft.com/office/powerpoint/2010/main" val="4152720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uFont typeface="Arial" panose="020B0604020202020204" pitchFamily="34" charset="0"/>
              <a:buChar char="•"/>
            </a:pPr>
            <a:r>
              <a:rPr lang="en-US" b="0" i="0" dirty="0">
                <a:solidFill>
                  <a:srgbClr val="4A4A4A"/>
                </a:solidFill>
                <a:effectLst/>
                <a:latin typeface="inherit"/>
              </a:rPr>
              <a:t>Creator: Anna </a:t>
            </a:r>
            <a:r>
              <a:rPr lang="en-US" b="0" i="0" dirty="0" err="1">
                <a:solidFill>
                  <a:srgbClr val="4A4A4A"/>
                </a:solidFill>
                <a:effectLst/>
                <a:latin typeface="inherit"/>
              </a:rPr>
              <a:t>Gülcher</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17.12.2022</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3"/>
              </a:rPr>
              <a:t>Attribution-</a:t>
            </a:r>
            <a:r>
              <a:rPr lang="en-US" b="0" i="0" u="sng" dirty="0" err="1">
                <a:solidFill>
                  <a:srgbClr val="46555B"/>
                </a:solidFill>
                <a:effectLst/>
                <a:latin typeface="inherit"/>
                <a:hlinkClick r:id="rId3"/>
              </a:rPr>
              <a:t>ShareAlike</a:t>
            </a:r>
            <a:r>
              <a:rPr lang="en-US" b="0" i="0" u="sng" dirty="0">
                <a:solidFill>
                  <a:srgbClr val="46555B"/>
                </a:solidFill>
                <a:effectLst/>
                <a:latin typeface="inherit"/>
                <a:hlinkClick r:id="rId3"/>
              </a:rPr>
              <a:t> 4.0 International (CC BY-NC-SA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These graphics by Anna </a:t>
            </a:r>
            <a:r>
              <a:rPr lang="en-US" b="0" i="1" dirty="0" err="1">
                <a:solidFill>
                  <a:srgbClr val="4A4A4A"/>
                </a:solidFill>
                <a:effectLst/>
                <a:latin typeface="inherit"/>
              </a:rPr>
              <a:t>Gülcher</a:t>
            </a:r>
            <a:r>
              <a:rPr lang="en-US" b="0" i="1" dirty="0">
                <a:solidFill>
                  <a:srgbClr val="4A4A4A"/>
                </a:solidFill>
                <a:effectLst/>
                <a:latin typeface="inherit"/>
              </a:rPr>
              <a:t> from </a:t>
            </a:r>
            <a:r>
              <a:rPr lang="en-US" b="0" i="1" dirty="0" err="1">
                <a:solidFill>
                  <a:srgbClr val="4A4A4A"/>
                </a:solidFill>
                <a:effectLst/>
                <a:latin typeface="inherit"/>
              </a:rPr>
              <a:t>Gülcher</a:t>
            </a:r>
            <a:r>
              <a:rPr lang="en-US" b="0" i="1" dirty="0">
                <a:solidFill>
                  <a:srgbClr val="4A4A4A"/>
                </a:solidFill>
                <a:effectLst/>
                <a:latin typeface="inherit"/>
              </a:rPr>
              <a:t> et al. (2021) are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Gülcher</a:t>
            </a:r>
            <a:r>
              <a:rPr lang="en-US" b="0" i="0" dirty="0">
                <a:solidFill>
                  <a:srgbClr val="4A4A4A"/>
                </a:solidFill>
                <a:effectLst/>
                <a:latin typeface="inherit"/>
              </a:rPr>
              <a:t>, A. J. P., Ballmer, M. D., and </a:t>
            </a:r>
            <a:r>
              <a:rPr lang="en-US" b="0" i="0" dirty="0" err="1">
                <a:solidFill>
                  <a:srgbClr val="4A4A4A"/>
                </a:solidFill>
                <a:effectLst/>
                <a:latin typeface="inherit"/>
              </a:rPr>
              <a:t>Tackley</a:t>
            </a:r>
            <a:r>
              <a:rPr lang="en-US" b="0" i="0" dirty="0">
                <a:solidFill>
                  <a:srgbClr val="4A4A4A"/>
                </a:solidFill>
                <a:effectLst/>
                <a:latin typeface="inherit"/>
              </a:rPr>
              <a:t>, P. J. (2021), Coupled dynamics and evolution of primordial and recycled heterogeneity in Earth’s lower mantle, Solid Earth, 12, 2087–2107, 2021 </a:t>
            </a:r>
            <a:r>
              <a:rPr lang="en-US" b="0" i="0" u="sng" dirty="0">
                <a:solidFill>
                  <a:srgbClr val="46555B"/>
                </a:solidFill>
                <a:effectLst/>
                <a:latin typeface="inherit"/>
                <a:hlinkClick r:id="rId4"/>
              </a:rPr>
              <a:t>https://doi.org/10.5194/se-12-2087-2021</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23</a:t>
            </a:fld>
            <a:endParaRPr lang="en-US"/>
          </a:p>
        </p:txBody>
      </p:sp>
    </p:spTree>
    <p:extLst>
      <p:ext uri="{BB962C8B-B14F-4D97-AF65-F5344CB8AC3E}">
        <p14:creationId xmlns:p14="http://schemas.microsoft.com/office/powerpoint/2010/main" val="15928361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uFont typeface="Arial" panose="020B0604020202020204" pitchFamily="34" charset="0"/>
              <a:buChar char="•"/>
            </a:pPr>
            <a:r>
              <a:rPr lang="en-US" b="0" i="0" dirty="0">
                <a:solidFill>
                  <a:srgbClr val="4A4A4A"/>
                </a:solidFill>
                <a:effectLst/>
                <a:latin typeface="inherit"/>
              </a:rPr>
              <a:t>Creator: Anna </a:t>
            </a:r>
            <a:r>
              <a:rPr lang="en-US" b="0" i="0" dirty="0" err="1">
                <a:solidFill>
                  <a:srgbClr val="4A4A4A"/>
                </a:solidFill>
                <a:effectLst/>
                <a:latin typeface="inherit"/>
              </a:rPr>
              <a:t>Gülcher</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17.12.2022</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3"/>
              </a:rPr>
              <a:t>Attribution-</a:t>
            </a:r>
            <a:r>
              <a:rPr lang="en-US" b="0" i="0" u="sng" dirty="0" err="1">
                <a:solidFill>
                  <a:srgbClr val="46555B"/>
                </a:solidFill>
                <a:effectLst/>
                <a:latin typeface="inherit"/>
                <a:hlinkClick r:id="rId3"/>
              </a:rPr>
              <a:t>ShareAlike</a:t>
            </a:r>
            <a:r>
              <a:rPr lang="en-US" b="0" i="0" u="sng" dirty="0">
                <a:solidFill>
                  <a:srgbClr val="46555B"/>
                </a:solidFill>
                <a:effectLst/>
                <a:latin typeface="inherit"/>
                <a:hlinkClick r:id="rId3"/>
              </a:rPr>
              <a:t> 4.0 International (CC BY-NC-SA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These graphics by Anna </a:t>
            </a:r>
            <a:r>
              <a:rPr lang="en-US" b="0" i="1" dirty="0" err="1">
                <a:solidFill>
                  <a:srgbClr val="4A4A4A"/>
                </a:solidFill>
                <a:effectLst/>
                <a:latin typeface="inherit"/>
              </a:rPr>
              <a:t>Gülcher</a:t>
            </a:r>
            <a:r>
              <a:rPr lang="en-US" b="0" i="1" dirty="0">
                <a:solidFill>
                  <a:srgbClr val="4A4A4A"/>
                </a:solidFill>
                <a:effectLst/>
                <a:latin typeface="inherit"/>
              </a:rPr>
              <a:t> from </a:t>
            </a:r>
            <a:r>
              <a:rPr lang="en-US" b="0" i="1" dirty="0" err="1">
                <a:solidFill>
                  <a:srgbClr val="4A4A4A"/>
                </a:solidFill>
                <a:effectLst/>
                <a:latin typeface="inherit"/>
              </a:rPr>
              <a:t>Gülcher</a:t>
            </a:r>
            <a:r>
              <a:rPr lang="en-US" b="0" i="1" dirty="0">
                <a:solidFill>
                  <a:srgbClr val="4A4A4A"/>
                </a:solidFill>
                <a:effectLst/>
                <a:latin typeface="inherit"/>
              </a:rPr>
              <a:t> et al. (2021) are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Gülcher</a:t>
            </a:r>
            <a:r>
              <a:rPr lang="en-US" b="0" i="0" dirty="0">
                <a:solidFill>
                  <a:srgbClr val="4A4A4A"/>
                </a:solidFill>
                <a:effectLst/>
                <a:latin typeface="inherit"/>
              </a:rPr>
              <a:t>, A. J. P., Ballmer, M. D., and </a:t>
            </a:r>
            <a:r>
              <a:rPr lang="en-US" b="0" i="0" dirty="0" err="1">
                <a:solidFill>
                  <a:srgbClr val="4A4A4A"/>
                </a:solidFill>
                <a:effectLst/>
                <a:latin typeface="inherit"/>
              </a:rPr>
              <a:t>Tackley</a:t>
            </a:r>
            <a:r>
              <a:rPr lang="en-US" b="0" i="0" dirty="0">
                <a:solidFill>
                  <a:srgbClr val="4A4A4A"/>
                </a:solidFill>
                <a:effectLst/>
                <a:latin typeface="inherit"/>
              </a:rPr>
              <a:t>, P. J. (2021), Coupled dynamics and evolution of primordial and recycled heterogeneity in Earth’s lower mantle, Solid Earth, 12, 2087–2107, 2021 </a:t>
            </a:r>
            <a:r>
              <a:rPr lang="en-US" b="0" i="0" u="sng" dirty="0">
                <a:solidFill>
                  <a:srgbClr val="46555B"/>
                </a:solidFill>
                <a:effectLst/>
                <a:latin typeface="inherit"/>
                <a:hlinkClick r:id="rId4"/>
              </a:rPr>
              <a:t>https://doi.org/10.5194/se-12-2087-2021</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24</a:t>
            </a:fld>
            <a:endParaRPr lang="en-US"/>
          </a:p>
        </p:txBody>
      </p:sp>
    </p:spTree>
    <p:extLst>
      <p:ext uri="{BB962C8B-B14F-4D97-AF65-F5344CB8AC3E}">
        <p14:creationId xmlns:p14="http://schemas.microsoft.com/office/powerpoint/2010/main" val="10563789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uFont typeface="Arial" panose="020B0604020202020204" pitchFamily="34" charset="0"/>
              <a:buChar char="•"/>
            </a:pPr>
            <a:r>
              <a:rPr lang="en-US" b="0" i="0" dirty="0">
                <a:solidFill>
                  <a:srgbClr val="4A4A4A"/>
                </a:solidFill>
                <a:effectLst/>
                <a:latin typeface="inherit"/>
              </a:rPr>
              <a:t>Creator: Anna </a:t>
            </a:r>
            <a:r>
              <a:rPr lang="en-US" b="0" i="0" dirty="0" err="1">
                <a:solidFill>
                  <a:srgbClr val="4A4A4A"/>
                </a:solidFill>
                <a:effectLst/>
                <a:latin typeface="inherit"/>
              </a:rPr>
              <a:t>Gülcher</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17.12.2022</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3"/>
              </a:rPr>
              <a:t>Attribution-</a:t>
            </a:r>
            <a:r>
              <a:rPr lang="en-US" b="0" i="0" u="sng" dirty="0" err="1">
                <a:solidFill>
                  <a:srgbClr val="46555B"/>
                </a:solidFill>
                <a:effectLst/>
                <a:latin typeface="inherit"/>
                <a:hlinkClick r:id="rId3"/>
              </a:rPr>
              <a:t>ShareAlike</a:t>
            </a:r>
            <a:r>
              <a:rPr lang="en-US" b="0" i="0" u="sng" dirty="0">
                <a:solidFill>
                  <a:srgbClr val="46555B"/>
                </a:solidFill>
                <a:effectLst/>
                <a:latin typeface="inherit"/>
                <a:hlinkClick r:id="rId3"/>
              </a:rPr>
              <a:t> 4.0 International (CC BY-NC-SA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These graphics by Anna </a:t>
            </a:r>
            <a:r>
              <a:rPr lang="en-US" b="0" i="1" dirty="0" err="1">
                <a:solidFill>
                  <a:srgbClr val="4A4A4A"/>
                </a:solidFill>
                <a:effectLst/>
                <a:latin typeface="inherit"/>
              </a:rPr>
              <a:t>Gülcher</a:t>
            </a:r>
            <a:r>
              <a:rPr lang="en-US" b="0" i="1" dirty="0">
                <a:solidFill>
                  <a:srgbClr val="4A4A4A"/>
                </a:solidFill>
                <a:effectLst/>
                <a:latin typeface="inherit"/>
              </a:rPr>
              <a:t> from </a:t>
            </a:r>
            <a:r>
              <a:rPr lang="en-US" b="0" i="1" dirty="0" err="1">
                <a:solidFill>
                  <a:srgbClr val="4A4A4A"/>
                </a:solidFill>
                <a:effectLst/>
                <a:latin typeface="inherit"/>
              </a:rPr>
              <a:t>Gülcher</a:t>
            </a:r>
            <a:r>
              <a:rPr lang="en-US" b="0" i="1" dirty="0">
                <a:solidFill>
                  <a:srgbClr val="4A4A4A"/>
                </a:solidFill>
                <a:effectLst/>
                <a:latin typeface="inherit"/>
              </a:rPr>
              <a:t> et al. (2021) are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Gülcher</a:t>
            </a:r>
            <a:r>
              <a:rPr lang="en-US" b="0" i="0" dirty="0">
                <a:solidFill>
                  <a:srgbClr val="4A4A4A"/>
                </a:solidFill>
                <a:effectLst/>
                <a:latin typeface="inherit"/>
              </a:rPr>
              <a:t>, A. J. P., Ballmer, M. D., and </a:t>
            </a:r>
            <a:r>
              <a:rPr lang="en-US" b="0" i="0" dirty="0" err="1">
                <a:solidFill>
                  <a:srgbClr val="4A4A4A"/>
                </a:solidFill>
                <a:effectLst/>
                <a:latin typeface="inherit"/>
              </a:rPr>
              <a:t>Tackley</a:t>
            </a:r>
            <a:r>
              <a:rPr lang="en-US" b="0" i="0" dirty="0">
                <a:solidFill>
                  <a:srgbClr val="4A4A4A"/>
                </a:solidFill>
                <a:effectLst/>
                <a:latin typeface="inherit"/>
              </a:rPr>
              <a:t>, P. J. (2021), Coupled dynamics and evolution of primordial and recycled heterogeneity in Earth’s lower mantle, Solid Earth, 12, 2087–2107, 2021 </a:t>
            </a:r>
            <a:r>
              <a:rPr lang="en-US" b="0" i="0" u="sng" dirty="0">
                <a:solidFill>
                  <a:srgbClr val="46555B"/>
                </a:solidFill>
                <a:effectLst/>
                <a:latin typeface="inherit"/>
                <a:hlinkClick r:id="rId4"/>
              </a:rPr>
              <a:t>https://doi.org/10.5194/se-12-2087-2021</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25</a:t>
            </a:fld>
            <a:endParaRPr lang="en-US"/>
          </a:p>
        </p:txBody>
      </p:sp>
    </p:spTree>
    <p:extLst>
      <p:ext uri="{BB962C8B-B14F-4D97-AF65-F5344CB8AC3E}">
        <p14:creationId xmlns:p14="http://schemas.microsoft.com/office/powerpoint/2010/main" val="4707114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Origin of the LLSVPs at the base of the mantle is a consequence of plate tectonics – A petrological and geochemical perspective - ScienceDirect</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27</a:t>
            </a:fld>
            <a:endParaRPr lang="en-US"/>
          </a:p>
        </p:txBody>
      </p:sp>
    </p:spTree>
    <p:extLst>
      <p:ext uri="{BB962C8B-B14F-4D97-AF65-F5344CB8AC3E}">
        <p14:creationId xmlns:p14="http://schemas.microsoft.com/office/powerpoint/2010/main" val="42389677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r>
              <a:rPr lang="en-US" b="1" i="0" dirty="0">
                <a:solidFill>
                  <a:srgbClr val="4A4A4A"/>
                </a:solidFill>
                <a:effectLst/>
                <a:latin typeface="inherit"/>
              </a:rPr>
            </a:br>
            <a:r>
              <a:rPr lang="en-US" b="1" i="0" dirty="0">
                <a:solidFill>
                  <a:srgbClr val="4A4A4A"/>
                </a:solidFill>
                <a:effectLst/>
                <a:latin typeface="inherit"/>
              </a:rPr>
              <a:t>Surface projected global horizontal seismic S-wave velocity anomaly maps for different mantle depths revealing the two large low shear-wave velocity provinces (LLSVPs) below the Pacific (named </a:t>
            </a:r>
            <a:r>
              <a:rPr lang="en-US" b="1" i="1" dirty="0">
                <a:solidFill>
                  <a:srgbClr val="4A4A4A"/>
                </a:solidFill>
                <a:effectLst/>
                <a:latin typeface="inherit"/>
              </a:rPr>
              <a:t>Jason</a:t>
            </a:r>
            <a:r>
              <a:rPr lang="en-US" b="1" i="0" dirty="0">
                <a:solidFill>
                  <a:srgbClr val="4A4A4A"/>
                </a:solidFill>
                <a:effectLst/>
                <a:latin typeface="inherit"/>
              </a:rPr>
              <a:t>) and Africa (named </a:t>
            </a:r>
            <a:r>
              <a:rPr lang="en-US" b="1" i="1" dirty="0" err="1">
                <a:solidFill>
                  <a:srgbClr val="4A4A4A"/>
                </a:solidFill>
                <a:effectLst/>
                <a:latin typeface="inherit"/>
              </a:rPr>
              <a:t>Tuzo</a:t>
            </a:r>
            <a:r>
              <a:rPr lang="en-US" b="1" i="0" dirty="0">
                <a:solidFill>
                  <a:srgbClr val="4A4A4A"/>
                </a:solidFill>
                <a:effectLst/>
                <a:latin typeface="inherit"/>
              </a:rPr>
              <a:t>). Shown is the </a:t>
            </a:r>
            <a:r>
              <a:rPr lang="en-US" b="1" i="1" dirty="0">
                <a:solidFill>
                  <a:srgbClr val="4A4A4A"/>
                </a:solidFill>
                <a:effectLst/>
                <a:latin typeface="inherit"/>
              </a:rPr>
              <a:t>S10MEAN</a:t>
            </a:r>
            <a:r>
              <a:rPr lang="en-US" b="1" i="0" dirty="0">
                <a:solidFill>
                  <a:srgbClr val="4A4A4A"/>
                </a:solidFill>
                <a:effectLst/>
                <a:latin typeface="inherit"/>
              </a:rPr>
              <a:t> model based on </a:t>
            </a:r>
            <a:r>
              <a:rPr lang="en-US" b="1" i="0" dirty="0" err="1">
                <a:solidFill>
                  <a:srgbClr val="4A4A4A"/>
                </a:solidFill>
                <a:effectLst/>
                <a:latin typeface="inherit"/>
              </a:rPr>
              <a:t>Doubrovine</a:t>
            </a:r>
            <a:r>
              <a:rPr lang="en-US" b="1" i="0" dirty="0">
                <a:solidFill>
                  <a:srgbClr val="4A4A4A"/>
                </a:solidFill>
                <a:effectLst/>
                <a:latin typeface="inherit"/>
              </a:rPr>
              <a:t> et al. (2016) averaging 10 tomography models allowing to compare relative variations in S-wave velocity.</a:t>
            </a:r>
            <a:r>
              <a:rPr lang="en-US" b="0" i="0" dirty="0">
                <a:solidFill>
                  <a:srgbClr val="4A4A4A"/>
                </a:solidFill>
                <a:effectLst/>
                <a:latin typeface="Open Sans" panose="020B0606030504020204" pitchFamily="34" charset="0"/>
              </a:rPr>
              <a:t> </a:t>
            </a:r>
            <a:r>
              <a:rPr lang="en-US" b="1" i="0" dirty="0">
                <a:solidFill>
                  <a:srgbClr val="4A4A4A"/>
                </a:solidFill>
                <a:effectLst/>
                <a:latin typeface="inherit"/>
              </a:rPr>
              <a:t>The Scientific </a:t>
            </a:r>
            <a:r>
              <a:rPr lang="en-US" b="1" i="0" dirty="0" err="1">
                <a:solidFill>
                  <a:srgbClr val="4A4A4A"/>
                </a:solidFill>
                <a:effectLst/>
                <a:latin typeface="inherit"/>
              </a:rPr>
              <a:t>colour</a:t>
            </a:r>
            <a:r>
              <a:rPr lang="en-US" b="1" i="0" dirty="0">
                <a:solidFill>
                  <a:srgbClr val="4A4A4A"/>
                </a:solidFill>
                <a:effectLst/>
                <a:latin typeface="inherit"/>
              </a:rPr>
              <a:t> map ‘</a:t>
            </a:r>
            <a:r>
              <a:rPr lang="en-US" b="1" i="1" u="sng" dirty="0" err="1">
                <a:solidFill>
                  <a:srgbClr val="46555B"/>
                </a:solidFill>
                <a:effectLst/>
                <a:latin typeface="inherit"/>
                <a:hlinkClick r:id="rId3"/>
              </a:rPr>
              <a:t>batlow</a:t>
            </a:r>
            <a:r>
              <a:rPr lang="en-US" b="1" i="0" dirty="0">
                <a:solidFill>
                  <a:srgbClr val="4A4A4A"/>
                </a:solidFill>
                <a:effectLst/>
                <a:latin typeface="inherit"/>
              </a:rPr>
              <a:t>‘ is used to represent data accurately and to all readers.</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4"/>
              </a:rPr>
              <a:t>Fabio </a:t>
            </a:r>
            <a:r>
              <a:rPr lang="en-US" b="0" i="0" u="sng" dirty="0" err="1">
                <a:solidFill>
                  <a:srgbClr val="46555B"/>
                </a:solidFill>
                <a:effectLst/>
                <a:latin typeface="inherit"/>
                <a:hlinkClick r:id="rId4"/>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31.10.2021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5"/>
              </a:rPr>
              <a:t>Attribution-</a:t>
            </a:r>
            <a:r>
              <a:rPr lang="en-US" b="0" i="0" u="sng" dirty="0" err="1">
                <a:solidFill>
                  <a:srgbClr val="46555B"/>
                </a:solidFill>
                <a:effectLst/>
                <a:latin typeface="inherit"/>
                <a:hlinkClick r:id="rId5"/>
              </a:rPr>
              <a:t>ShareAlike</a:t>
            </a:r>
            <a:r>
              <a:rPr lang="en-US" b="0" i="0" u="sng" dirty="0">
                <a:solidFill>
                  <a:srgbClr val="46555B"/>
                </a:solidFill>
                <a:effectLst/>
                <a:latin typeface="inherit"/>
                <a:hlinkClick r:id="rId5"/>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based on data compiled by </a:t>
            </a:r>
            <a:r>
              <a:rPr lang="en-US" b="0" i="1" dirty="0" err="1">
                <a:solidFill>
                  <a:srgbClr val="4A4A4A"/>
                </a:solidFill>
                <a:effectLst/>
                <a:latin typeface="inherit"/>
              </a:rPr>
              <a:t>Doubrovine</a:t>
            </a:r>
            <a:r>
              <a:rPr lang="en-US" b="0" i="1" dirty="0">
                <a:solidFill>
                  <a:srgbClr val="4A4A4A"/>
                </a:solidFill>
                <a:effectLst/>
                <a:latin typeface="inherit"/>
              </a:rPr>
              <a:t> et al. (2016) is available via the open-access s-Ink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references: </a:t>
            </a:r>
            <a:r>
              <a:rPr lang="en-US" b="0" i="0" dirty="0" err="1">
                <a:solidFill>
                  <a:srgbClr val="4A4A4A"/>
                </a:solidFill>
                <a:effectLst/>
                <a:latin typeface="inherit"/>
              </a:rPr>
              <a:t>Doubrovine</a:t>
            </a:r>
            <a:r>
              <a:rPr lang="en-US" b="0" i="0" dirty="0">
                <a:solidFill>
                  <a:srgbClr val="4A4A4A"/>
                </a:solidFill>
                <a:effectLst/>
                <a:latin typeface="inherit"/>
              </a:rPr>
              <a:t>, P. V., Steinberger, B., and </a:t>
            </a:r>
            <a:r>
              <a:rPr lang="en-US" b="0" i="0" dirty="0" err="1">
                <a:solidFill>
                  <a:srgbClr val="4A4A4A"/>
                </a:solidFill>
                <a:effectLst/>
                <a:latin typeface="inherit"/>
              </a:rPr>
              <a:t>Torsvik</a:t>
            </a:r>
            <a:r>
              <a:rPr lang="en-US" b="0" i="0" dirty="0">
                <a:solidFill>
                  <a:srgbClr val="4A4A4A"/>
                </a:solidFill>
                <a:effectLst/>
                <a:latin typeface="inherit"/>
              </a:rPr>
              <a:t>, T. H. (2016), A failure to reject: Testing the correlation between large igneous provinces and deep mantle structures with EDF statistics, Geochem. </a:t>
            </a:r>
            <a:r>
              <a:rPr lang="en-US" b="0" i="0" dirty="0" err="1">
                <a:solidFill>
                  <a:srgbClr val="4A4A4A"/>
                </a:solidFill>
                <a:effectLst/>
                <a:latin typeface="inherit"/>
              </a:rPr>
              <a:t>Geophys</a:t>
            </a:r>
            <a:r>
              <a:rPr lang="en-US" b="0" i="0" dirty="0">
                <a:solidFill>
                  <a:srgbClr val="4A4A4A"/>
                </a:solidFill>
                <a:effectLst/>
                <a:latin typeface="inherit"/>
              </a:rPr>
              <a:t>. </a:t>
            </a:r>
            <a:r>
              <a:rPr lang="en-US" b="0" i="0" dirty="0" err="1">
                <a:solidFill>
                  <a:srgbClr val="4A4A4A"/>
                </a:solidFill>
                <a:effectLst/>
                <a:latin typeface="inherit"/>
              </a:rPr>
              <a:t>Geosyst</a:t>
            </a:r>
            <a:r>
              <a:rPr lang="en-US" b="0" i="0" dirty="0">
                <a:solidFill>
                  <a:srgbClr val="4A4A4A"/>
                </a:solidFill>
                <a:effectLst/>
                <a:latin typeface="inherit"/>
              </a:rPr>
              <a:t>., 17, 1130– 1163, doi:10.1002/2015GC006044.</a:t>
            </a: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28</a:t>
            </a:fld>
            <a:endParaRPr lang="en-US"/>
          </a:p>
        </p:txBody>
      </p:sp>
    </p:spTree>
    <p:extLst>
      <p:ext uri="{BB962C8B-B14F-4D97-AF65-F5344CB8AC3E}">
        <p14:creationId xmlns:p14="http://schemas.microsoft.com/office/powerpoint/2010/main" val="1386091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3</a:t>
            </a:fld>
            <a:endParaRPr lang="en-US"/>
          </a:p>
        </p:txBody>
      </p:sp>
    </p:spTree>
    <p:extLst>
      <p:ext uri="{BB962C8B-B14F-4D97-AF65-F5344CB8AC3E}">
        <p14:creationId xmlns:p14="http://schemas.microsoft.com/office/powerpoint/2010/main" val="15474447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r>
              <a:rPr lang="en-US" b="1" i="0" dirty="0">
                <a:solidFill>
                  <a:srgbClr val="4A4A4A"/>
                </a:solidFill>
                <a:effectLst/>
                <a:latin typeface="inherit"/>
              </a:rPr>
            </a:br>
            <a:r>
              <a:rPr lang="en-US" b="1" i="0" dirty="0">
                <a:solidFill>
                  <a:srgbClr val="4A4A4A"/>
                </a:solidFill>
                <a:effectLst/>
                <a:latin typeface="inherit"/>
              </a:rPr>
              <a:t>Surface projected global horizontal seismic S-wave velocity anomaly maps for different mantle depths revealing the two large low shear-wave velocity provinces (LLSVPs) below the Pacific (named </a:t>
            </a:r>
            <a:r>
              <a:rPr lang="en-US" b="1" i="1" dirty="0">
                <a:solidFill>
                  <a:srgbClr val="4A4A4A"/>
                </a:solidFill>
                <a:effectLst/>
                <a:latin typeface="inherit"/>
              </a:rPr>
              <a:t>Jason</a:t>
            </a:r>
            <a:r>
              <a:rPr lang="en-US" b="1" i="0" dirty="0">
                <a:solidFill>
                  <a:srgbClr val="4A4A4A"/>
                </a:solidFill>
                <a:effectLst/>
                <a:latin typeface="inherit"/>
              </a:rPr>
              <a:t>) and Africa (named </a:t>
            </a:r>
            <a:r>
              <a:rPr lang="en-US" b="1" i="1" dirty="0" err="1">
                <a:solidFill>
                  <a:srgbClr val="4A4A4A"/>
                </a:solidFill>
                <a:effectLst/>
                <a:latin typeface="inherit"/>
              </a:rPr>
              <a:t>Tuzo</a:t>
            </a:r>
            <a:r>
              <a:rPr lang="en-US" b="1" i="0" dirty="0">
                <a:solidFill>
                  <a:srgbClr val="4A4A4A"/>
                </a:solidFill>
                <a:effectLst/>
                <a:latin typeface="inherit"/>
              </a:rPr>
              <a:t>). Shown is the </a:t>
            </a:r>
            <a:r>
              <a:rPr lang="en-US" b="1" i="1" dirty="0">
                <a:solidFill>
                  <a:srgbClr val="4A4A4A"/>
                </a:solidFill>
                <a:effectLst/>
                <a:latin typeface="inherit"/>
              </a:rPr>
              <a:t>S10MEAN</a:t>
            </a:r>
            <a:r>
              <a:rPr lang="en-US" b="1" i="0" dirty="0">
                <a:solidFill>
                  <a:srgbClr val="4A4A4A"/>
                </a:solidFill>
                <a:effectLst/>
                <a:latin typeface="inherit"/>
              </a:rPr>
              <a:t> model based on </a:t>
            </a:r>
            <a:r>
              <a:rPr lang="en-US" b="1" i="0" dirty="0" err="1">
                <a:solidFill>
                  <a:srgbClr val="4A4A4A"/>
                </a:solidFill>
                <a:effectLst/>
                <a:latin typeface="inherit"/>
              </a:rPr>
              <a:t>Doubrovine</a:t>
            </a:r>
            <a:r>
              <a:rPr lang="en-US" b="1" i="0" dirty="0">
                <a:solidFill>
                  <a:srgbClr val="4A4A4A"/>
                </a:solidFill>
                <a:effectLst/>
                <a:latin typeface="inherit"/>
              </a:rPr>
              <a:t> et al. (2016) averaging 10 tomography models allowing to compare relative variations in S-wave velocity.</a:t>
            </a:r>
            <a:r>
              <a:rPr lang="en-US" b="0" i="0" dirty="0">
                <a:solidFill>
                  <a:srgbClr val="4A4A4A"/>
                </a:solidFill>
                <a:effectLst/>
                <a:latin typeface="Open Sans" panose="020B0606030504020204" pitchFamily="34" charset="0"/>
              </a:rPr>
              <a:t> </a:t>
            </a:r>
            <a:r>
              <a:rPr lang="en-US" b="1" i="0" dirty="0">
                <a:solidFill>
                  <a:srgbClr val="4A4A4A"/>
                </a:solidFill>
                <a:effectLst/>
                <a:latin typeface="inherit"/>
              </a:rPr>
              <a:t>The Scientific </a:t>
            </a:r>
            <a:r>
              <a:rPr lang="en-US" b="1" i="0" dirty="0" err="1">
                <a:solidFill>
                  <a:srgbClr val="4A4A4A"/>
                </a:solidFill>
                <a:effectLst/>
                <a:latin typeface="inherit"/>
              </a:rPr>
              <a:t>colour</a:t>
            </a:r>
            <a:r>
              <a:rPr lang="en-US" b="1" i="0" dirty="0">
                <a:solidFill>
                  <a:srgbClr val="4A4A4A"/>
                </a:solidFill>
                <a:effectLst/>
                <a:latin typeface="inherit"/>
              </a:rPr>
              <a:t> map ‘</a:t>
            </a:r>
            <a:r>
              <a:rPr lang="en-US" b="1" i="1" u="sng" dirty="0" err="1">
                <a:solidFill>
                  <a:srgbClr val="46555B"/>
                </a:solidFill>
                <a:effectLst/>
                <a:latin typeface="inherit"/>
                <a:hlinkClick r:id="rId3"/>
              </a:rPr>
              <a:t>batlow</a:t>
            </a:r>
            <a:r>
              <a:rPr lang="en-US" b="1" i="0" dirty="0">
                <a:solidFill>
                  <a:srgbClr val="4A4A4A"/>
                </a:solidFill>
                <a:effectLst/>
                <a:latin typeface="inherit"/>
              </a:rPr>
              <a:t>‘ is used to represent data accurately and to all readers.</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4"/>
              </a:rPr>
              <a:t>Fabio </a:t>
            </a:r>
            <a:r>
              <a:rPr lang="en-US" b="0" i="0" u="sng" dirty="0" err="1">
                <a:solidFill>
                  <a:srgbClr val="46555B"/>
                </a:solidFill>
                <a:effectLst/>
                <a:latin typeface="inherit"/>
                <a:hlinkClick r:id="rId4"/>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31.10.2021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5"/>
              </a:rPr>
              <a:t>Attribution-</a:t>
            </a:r>
            <a:r>
              <a:rPr lang="en-US" b="0" i="0" u="sng" dirty="0" err="1">
                <a:solidFill>
                  <a:srgbClr val="46555B"/>
                </a:solidFill>
                <a:effectLst/>
                <a:latin typeface="inherit"/>
                <a:hlinkClick r:id="rId5"/>
              </a:rPr>
              <a:t>ShareAlike</a:t>
            </a:r>
            <a:r>
              <a:rPr lang="en-US" b="0" i="0" u="sng" dirty="0">
                <a:solidFill>
                  <a:srgbClr val="46555B"/>
                </a:solidFill>
                <a:effectLst/>
                <a:latin typeface="inherit"/>
                <a:hlinkClick r:id="rId5"/>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based on data compiled by </a:t>
            </a:r>
            <a:r>
              <a:rPr lang="en-US" b="0" i="1" dirty="0" err="1">
                <a:solidFill>
                  <a:srgbClr val="4A4A4A"/>
                </a:solidFill>
                <a:effectLst/>
                <a:latin typeface="inherit"/>
              </a:rPr>
              <a:t>Doubrovine</a:t>
            </a:r>
            <a:r>
              <a:rPr lang="en-US" b="0" i="1" dirty="0">
                <a:solidFill>
                  <a:srgbClr val="4A4A4A"/>
                </a:solidFill>
                <a:effectLst/>
                <a:latin typeface="inherit"/>
              </a:rPr>
              <a:t> et al. (2016) is available via the open-access s-Ink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references: </a:t>
            </a:r>
            <a:r>
              <a:rPr lang="en-US" b="0" i="0" dirty="0" err="1">
                <a:solidFill>
                  <a:srgbClr val="4A4A4A"/>
                </a:solidFill>
                <a:effectLst/>
                <a:latin typeface="inherit"/>
              </a:rPr>
              <a:t>Doubrovine</a:t>
            </a:r>
            <a:r>
              <a:rPr lang="en-US" b="0" i="0" dirty="0">
                <a:solidFill>
                  <a:srgbClr val="4A4A4A"/>
                </a:solidFill>
                <a:effectLst/>
                <a:latin typeface="inherit"/>
              </a:rPr>
              <a:t>, P. V., Steinberger, B., and </a:t>
            </a:r>
            <a:r>
              <a:rPr lang="en-US" b="0" i="0" dirty="0" err="1">
                <a:solidFill>
                  <a:srgbClr val="4A4A4A"/>
                </a:solidFill>
                <a:effectLst/>
                <a:latin typeface="inherit"/>
              </a:rPr>
              <a:t>Torsvik</a:t>
            </a:r>
            <a:r>
              <a:rPr lang="en-US" b="0" i="0" dirty="0">
                <a:solidFill>
                  <a:srgbClr val="4A4A4A"/>
                </a:solidFill>
                <a:effectLst/>
                <a:latin typeface="inherit"/>
              </a:rPr>
              <a:t>, T. H. (2016), A failure to reject: Testing the correlation between large igneous provinces and deep mantle structures with EDF statistics, Geochem. </a:t>
            </a:r>
            <a:r>
              <a:rPr lang="en-US" b="0" i="0" dirty="0" err="1">
                <a:solidFill>
                  <a:srgbClr val="4A4A4A"/>
                </a:solidFill>
                <a:effectLst/>
                <a:latin typeface="inherit"/>
              </a:rPr>
              <a:t>Geophys</a:t>
            </a:r>
            <a:r>
              <a:rPr lang="en-US" b="0" i="0" dirty="0">
                <a:solidFill>
                  <a:srgbClr val="4A4A4A"/>
                </a:solidFill>
                <a:effectLst/>
                <a:latin typeface="inherit"/>
              </a:rPr>
              <a:t>. </a:t>
            </a:r>
            <a:r>
              <a:rPr lang="en-US" b="0" i="0" dirty="0" err="1">
                <a:solidFill>
                  <a:srgbClr val="4A4A4A"/>
                </a:solidFill>
                <a:effectLst/>
                <a:latin typeface="inherit"/>
              </a:rPr>
              <a:t>Geosyst</a:t>
            </a:r>
            <a:r>
              <a:rPr lang="en-US" b="0" i="0" dirty="0">
                <a:solidFill>
                  <a:srgbClr val="4A4A4A"/>
                </a:solidFill>
                <a:effectLst/>
                <a:latin typeface="inherit"/>
              </a:rPr>
              <a:t>., 17, 1130– 1163, doi:10.1002/2015GC006044.</a:t>
            </a: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29</a:t>
            </a:fld>
            <a:endParaRPr lang="en-US"/>
          </a:p>
        </p:txBody>
      </p:sp>
    </p:spTree>
    <p:extLst>
      <p:ext uri="{BB962C8B-B14F-4D97-AF65-F5344CB8AC3E}">
        <p14:creationId xmlns:p14="http://schemas.microsoft.com/office/powerpoint/2010/main" val="24236024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A sketch outlining the link between the viscous convection within the Earth’s mantle and tectonic surface plate motions, deforming Earth’s surface across wide areas. Shown are the relative positions and motion of some of Earth’s continental (brown) and oceanic plates (blue) captured by the hypothetical cross-section through the middle of the planet. The dynamic link between surface and mantle motion is highlighted by arrows representing first-order material flow direction. This global-scale mantle flow is believed to also affect the shape, position and mobility of large low shear-velocity provinces (LLSVPs; red) at the base of the mantle (yellow) just above the Earth’s core (orange).</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3"/>
              </a:rPr>
              <a:t>Clint P. Conrad</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01.09.2021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4"/>
              </a:rPr>
              <a:t>Attribution-</a:t>
            </a:r>
            <a:r>
              <a:rPr lang="en-US" b="0" i="0" u="sng" dirty="0" err="1">
                <a:solidFill>
                  <a:srgbClr val="46555B"/>
                </a:solidFill>
                <a:effectLst/>
                <a:latin typeface="inherit"/>
                <a:hlinkClick r:id="rId4"/>
              </a:rPr>
              <a:t>ShareAlike</a:t>
            </a:r>
            <a:r>
              <a:rPr lang="en-US" b="0" i="0" u="sng" dirty="0">
                <a:solidFill>
                  <a:srgbClr val="46555B"/>
                </a:solidFill>
                <a:effectLst/>
                <a:latin typeface="inherit"/>
                <a:hlinkClick r:id="rId4"/>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Clint Conrad based on Conrad et al. (2013)</a:t>
            </a:r>
            <a:r>
              <a:rPr lang="en-US" b="0" i="0" dirty="0">
                <a:solidFill>
                  <a:srgbClr val="4A4A4A"/>
                </a:solidFill>
                <a:effectLst/>
                <a:latin typeface="inherit"/>
              </a:rPr>
              <a:t> </a:t>
            </a:r>
            <a:r>
              <a:rPr lang="en-US" b="0" i="1" dirty="0">
                <a:solidFill>
                  <a:srgbClr val="4A4A4A"/>
                </a:solidFill>
                <a:effectLst/>
                <a:latin typeface="inherit"/>
              </a:rPr>
              <a:t>is available via the open-access s-Ink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Conrad, C., Steinberger, B. &amp; </a:t>
            </a:r>
            <a:r>
              <a:rPr lang="en-US" b="0" i="0" dirty="0" err="1">
                <a:solidFill>
                  <a:srgbClr val="4A4A4A"/>
                </a:solidFill>
                <a:effectLst/>
                <a:latin typeface="inherit"/>
              </a:rPr>
              <a:t>Torsvik</a:t>
            </a:r>
            <a:r>
              <a:rPr lang="en-US" b="0" i="0" dirty="0">
                <a:solidFill>
                  <a:srgbClr val="4A4A4A"/>
                </a:solidFill>
                <a:effectLst/>
                <a:latin typeface="inherit"/>
              </a:rPr>
              <a:t>, T. Stability of active mantle upwelling revealed by net characteristics of plate tectonics. Nature 498, 479–482 (2013). </a:t>
            </a:r>
            <a:r>
              <a:rPr lang="en-US" b="0" i="0" u="sng" dirty="0">
                <a:solidFill>
                  <a:srgbClr val="46555B"/>
                </a:solidFill>
                <a:effectLst/>
                <a:latin typeface="inherit"/>
                <a:hlinkClick r:id="rId5"/>
              </a:rPr>
              <a:t>https://doi.org/10.1038/nature12203</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31</a:t>
            </a:fld>
            <a:endParaRPr lang="en-US"/>
          </a:p>
        </p:txBody>
      </p:sp>
    </p:spTree>
    <p:extLst>
      <p:ext uri="{BB962C8B-B14F-4D97-AF65-F5344CB8AC3E}">
        <p14:creationId xmlns:p14="http://schemas.microsoft.com/office/powerpoint/2010/main" val="24268930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Opening of the North East Atlantic Ocean and dynamic support from the Iceland mantle plume.</a:t>
            </a:r>
            <a:r>
              <a:rPr lang="en-US" b="0" i="0" dirty="0">
                <a:solidFill>
                  <a:srgbClr val="4A4A4A"/>
                </a:solidFill>
                <a:effectLst/>
                <a:latin typeface="Open Sans" panose="020B0606030504020204" pitchFamily="34" charset="0"/>
              </a:rPr>
              <a:t> </a:t>
            </a:r>
            <a:r>
              <a:rPr lang="en-US" b="1" i="0" dirty="0">
                <a:solidFill>
                  <a:srgbClr val="4A4A4A"/>
                </a:solidFill>
                <a:effectLst/>
                <a:latin typeface="inherit"/>
              </a:rPr>
              <a:t>The Scientific </a:t>
            </a:r>
            <a:r>
              <a:rPr lang="en-US" b="1" i="0" dirty="0" err="1">
                <a:solidFill>
                  <a:srgbClr val="4A4A4A"/>
                </a:solidFill>
                <a:effectLst/>
                <a:latin typeface="inherit"/>
              </a:rPr>
              <a:t>colour</a:t>
            </a:r>
            <a:r>
              <a:rPr lang="en-US" b="1" i="0" dirty="0">
                <a:solidFill>
                  <a:srgbClr val="4A4A4A"/>
                </a:solidFill>
                <a:effectLst/>
                <a:latin typeface="inherit"/>
              </a:rPr>
              <a:t> maps </a:t>
            </a:r>
            <a:r>
              <a:rPr lang="en-US" b="1" i="0" u="sng" dirty="0">
                <a:solidFill>
                  <a:srgbClr val="46555B"/>
                </a:solidFill>
                <a:effectLst/>
                <a:latin typeface="inherit"/>
                <a:hlinkClick r:id="rId3"/>
              </a:rPr>
              <a:t>‘</a:t>
            </a:r>
            <a:r>
              <a:rPr lang="en-US" b="1" i="1" u="sng" dirty="0" err="1">
                <a:solidFill>
                  <a:srgbClr val="46555B"/>
                </a:solidFill>
                <a:effectLst/>
                <a:latin typeface="inherit"/>
                <a:hlinkClick r:id="rId3"/>
              </a:rPr>
              <a:t>oleron</a:t>
            </a:r>
            <a:r>
              <a:rPr lang="en-US" b="1" i="1" u="sng" dirty="0">
                <a:solidFill>
                  <a:srgbClr val="46555B"/>
                </a:solidFill>
                <a:effectLst/>
                <a:latin typeface="inherit"/>
                <a:hlinkClick r:id="rId3"/>
              </a:rPr>
              <a:t>’ and </a:t>
            </a:r>
            <a:r>
              <a:rPr lang="en-US" b="1" i="1" u="sng" dirty="0" err="1">
                <a:solidFill>
                  <a:srgbClr val="46555B"/>
                </a:solidFill>
                <a:effectLst/>
                <a:latin typeface="inherit"/>
                <a:hlinkClick r:id="rId3"/>
              </a:rPr>
              <a:t>lajolla</a:t>
            </a:r>
            <a:r>
              <a:rPr lang="en-US" b="1" i="0" u="sng" dirty="0">
                <a:solidFill>
                  <a:srgbClr val="46555B"/>
                </a:solidFill>
                <a:effectLst/>
                <a:latin typeface="inherit"/>
                <a:hlinkClick r:id="rId3"/>
              </a:rPr>
              <a:t>‘</a:t>
            </a:r>
            <a:r>
              <a:rPr lang="en-US" b="1" i="0" dirty="0">
                <a:solidFill>
                  <a:srgbClr val="4A4A4A"/>
                </a:solidFill>
                <a:effectLst/>
                <a:latin typeface="inherit"/>
              </a:rPr>
              <a:t> is used to represent data accurately and to all readers.</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err="1">
                <a:solidFill>
                  <a:srgbClr val="46555B"/>
                </a:solidFill>
                <a:effectLst/>
                <a:latin typeface="inherit"/>
                <a:hlinkClick r:id="rId4"/>
              </a:rPr>
              <a:t>Eivind</a:t>
            </a:r>
            <a:r>
              <a:rPr lang="en-US" b="0" i="0" u="sng" dirty="0">
                <a:solidFill>
                  <a:srgbClr val="46555B"/>
                </a:solidFill>
                <a:effectLst/>
                <a:latin typeface="inherit"/>
                <a:hlinkClick r:id="rId4"/>
              </a:rPr>
              <a:t> O. </a:t>
            </a:r>
            <a:r>
              <a:rPr lang="en-US" b="0" i="0" u="sng" dirty="0" err="1">
                <a:solidFill>
                  <a:srgbClr val="46555B"/>
                </a:solidFill>
                <a:effectLst/>
                <a:latin typeface="inherit"/>
                <a:hlinkClick r:id="rId4"/>
              </a:rPr>
              <a:t>Straume</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03.09.2021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5"/>
              </a:rPr>
              <a:t>Attribution-</a:t>
            </a:r>
            <a:r>
              <a:rPr lang="en-US" b="0" i="0" u="sng" dirty="0" err="1">
                <a:solidFill>
                  <a:srgbClr val="46555B"/>
                </a:solidFill>
                <a:effectLst/>
                <a:latin typeface="inherit"/>
                <a:hlinkClick r:id="rId5"/>
              </a:rPr>
              <a:t>ShareAlike</a:t>
            </a:r>
            <a:r>
              <a:rPr lang="en-US" b="0" i="0" u="sng" dirty="0">
                <a:solidFill>
                  <a:srgbClr val="46555B"/>
                </a:solidFill>
                <a:effectLst/>
                <a:latin typeface="inherit"/>
                <a:hlinkClick r:id="rId5"/>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a:t>
            </a:r>
            <a:r>
              <a:rPr lang="en-US" b="0" i="1" dirty="0" err="1">
                <a:solidFill>
                  <a:srgbClr val="4A4A4A"/>
                </a:solidFill>
                <a:effectLst/>
                <a:latin typeface="inherit"/>
              </a:rPr>
              <a:t>Eivind</a:t>
            </a:r>
            <a:r>
              <a:rPr lang="en-US" b="0" i="1" dirty="0">
                <a:solidFill>
                  <a:srgbClr val="4A4A4A"/>
                </a:solidFill>
                <a:effectLst/>
                <a:latin typeface="inherit"/>
              </a:rPr>
              <a:t> O. </a:t>
            </a:r>
            <a:r>
              <a:rPr lang="en-US" b="0" i="1" dirty="0" err="1">
                <a:solidFill>
                  <a:srgbClr val="4A4A4A"/>
                </a:solidFill>
                <a:effectLst/>
                <a:latin typeface="inherit"/>
              </a:rPr>
              <a:t>Straume</a:t>
            </a:r>
            <a:r>
              <a:rPr lang="en-US" b="0" i="1" dirty="0">
                <a:solidFill>
                  <a:srgbClr val="4A4A4A"/>
                </a:solidFill>
                <a:effectLst/>
                <a:latin typeface="inherit"/>
              </a:rPr>
              <a:t> is available via the open-access s-Ink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E.O. </a:t>
            </a:r>
            <a:r>
              <a:rPr lang="en-US" b="0" i="0" dirty="0" err="1">
                <a:solidFill>
                  <a:srgbClr val="4A4A4A"/>
                </a:solidFill>
                <a:effectLst/>
                <a:latin typeface="inherit"/>
              </a:rPr>
              <a:t>Straume</a:t>
            </a:r>
            <a:r>
              <a:rPr lang="en-US" b="0" i="0" dirty="0">
                <a:solidFill>
                  <a:srgbClr val="4A4A4A"/>
                </a:solidFill>
                <a:effectLst/>
                <a:latin typeface="inherit"/>
              </a:rPr>
              <a:t>, C. </a:t>
            </a:r>
            <a:r>
              <a:rPr lang="en-US" b="0" i="0" dirty="0" err="1">
                <a:solidFill>
                  <a:srgbClr val="4A4A4A"/>
                </a:solidFill>
                <a:effectLst/>
                <a:latin typeface="inherit"/>
              </a:rPr>
              <a:t>Gaina</a:t>
            </a:r>
            <a:r>
              <a:rPr lang="en-US" b="0" i="0" dirty="0">
                <a:solidFill>
                  <a:srgbClr val="4A4A4A"/>
                </a:solidFill>
                <a:effectLst/>
                <a:latin typeface="inherit"/>
              </a:rPr>
              <a:t>, S. Medvedev, and K.H. </a:t>
            </a:r>
            <a:r>
              <a:rPr lang="en-US" b="0" i="0" dirty="0" err="1">
                <a:solidFill>
                  <a:srgbClr val="4A4A4A"/>
                </a:solidFill>
                <a:effectLst/>
                <a:latin typeface="inherit"/>
              </a:rPr>
              <a:t>Nisancioglu</a:t>
            </a:r>
            <a:r>
              <a:rPr lang="en-US" b="0" i="0" dirty="0">
                <a:solidFill>
                  <a:srgbClr val="4A4A4A"/>
                </a:solidFill>
                <a:effectLst/>
                <a:latin typeface="inherit"/>
              </a:rPr>
              <a:t> (2020), Global Cenozoic </a:t>
            </a:r>
            <a:r>
              <a:rPr lang="en-US" b="0" i="0" dirty="0" err="1">
                <a:solidFill>
                  <a:srgbClr val="4A4A4A"/>
                </a:solidFill>
                <a:effectLst/>
                <a:latin typeface="inherit"/>
              </a:rPr>
              <a:t>Paleobathymetry</a:t>
            </a:r>
            <a:r>
              <a:rPr lang="en-US" b="0" i="0" dirty="0">
                <a:solidFill>
                  <a:srgbClr val="4A4A4A"/>
                </a:solidFill>
                <a:effectLst/>
                <a:latin typeface="inherit"/>
              </a:rPr>
              <a:t> with a focus on the Northern Hemisphere Oceanic Gateways, Gondwana Research, 86, 126-143. </a:t>
            </a:r>
            <a:r>
              <a:rPr lang="en-US" b="0" i="0" u="sng" dirty="0">
                <a:solidFill>
                  <a:srgbClr val="46555B"/>
                </a:solidFill>
                <a:effectLst/>
                <a:latin typeface="inherit"/>
                <a:hlinkClick r:id="rId6"/>
              </a:rPr>
              <a:t>https://doi.org/10.1016/j.gr.2020.05.011</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34</a:t>
            </a:fld>
            <a:endParaRPr lang="en-US"/>
          </a:p>
        </p:txBody>
      </p:sp>
    </p:spTree>
    <p:extLst>
      <p:ext uri="{BB962C8B-B14F-4D97-AF65-F5344CB8AC3E}">
        <p14:creationId xmlns:p14="http://schemas.microsoft.com/office/powerpoint/2010/main" val="13168441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Origin of the LLSVPs at the base of the mantle is a consequence of plate tectonics – A petrological and geochemical perspective - ScienceDirect</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39</a:t>
            </a:fld>
            <a:endParaRPr lang="en-US"/>
          </a:p>
        </p:txBody>
      </p:sp>
    </p:spTree>
    <p:extLst>
      <p:ext uri="{BB962C8B-B14F-4D97-AF65-F5344CB8AC3E}">
        <p14:creationId xmlns:p14="http://schemas.microsoft.com/office/powerpoint/2010/main" val="19738109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uFont typeface="Arial" panose="020B0604020202020204" pitchFamily="34" charset="0"/>
              <a:buChar char="•"/>
            </a:pPr>
            <a:r>
              <a:rPr lang="en-US" b="0" i="0" dirty="0">
                <a:solidFill>
                  <a:srgbClr val="4A4A4A"/>
                </a:solidFill>
                <a:effectLst/>
                <a:latin typeface="inherit"/>
              </a:rPr>
              <a:t>Creator: Anna </a:t>
            </a:r>
            <a:r>
              <a:rPr lang="en-US" b="0" i="0" dirty="0" err="1">
                <a:solidFill>
                  <a:srgbClr val="4A4A4A"/>
                </a:solidFill>
                <a:effectLst/>
                <a:latin typeface="inherit"/>
              </a:rPr>
              <a:t>Gülcher</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17.12.2022</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3"/>
              </a:rPr>
              <a:t>Attribution-</a:t>
            </a:r>
            <a:r>
              <a:rPr lang="en-US" b="0" i="0" u="sng" dirty="0" err="1">
                <a:solidFill>
                  <a:srgbClr val="46555B"/>
                </a:solidFill>
                <a:effectLst/>
                <a:latin typeface="inherit"/>
                <a:hlinkClick r:id="rId3"/>
              </a:rPr>
              <a:t>ShareAlike</a:t>
            </a:r>
            <a:r>
              <a:rPr lang="en-US" b="0" i="0" u="sng" dirty="0">
                <a:solidFill>
                  <a:srgbClr val="46555B"/>
                </a:solidFill>
                <a:effectLst/>
                <a:latin typeface="inherit"/>
                <a:hlinkClick r:id="rId3"/>
              </a:rPr>
              <a:t> 4.0 International (CC BY-NC-SA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These graphics by Anna </a:t>
            </a:r>
            <a:r>
              <a:rPr lang="en-US" b="0" i="1" dirty="0" err="1">
                <a:solidFill>
                  <a:srgbClr val="4A4A4A"/>
                </a:solidFill>
                <a:effectLst/>
                <a:latin typeface="inherit"/>
              </a:rPr>
              <a:t>Gülcher</a:t>
            </a:r>
            <a:r>
              <a:rPr lang="en-US" b="0" i="1" dirty="0">
                <a:solidFill>
                  <a:srgbClr val="4A4A4A"/>
                </a:solidFill>
                <a:effectLst/>
                <a:latin typeface="inherit"/>
              </a:rPr>
              <a:t> from </a:t>
            </a:r>
            <a:r>
              <a:rPr lang="en-US" b="0" i="1" dirty="0" err="1">
                <a:solidFill>
                  <a:srgbClr val="4A4A4A"/>
                </a:solidFill>
                <a:effectLst/>
                <a:latin typeface="inherit"/>
              </a:rPr>
              <a:t>Gülcher</a:t>
            </a:r>
            <a:r>
              <a:rPr lang="en-US" b="0" i="1" dirty="0">
                <a:solidFill>
                  <a:srgbClr val="4A4A4A"/>
                </a:solidFill>
                <a:effectLst/>
                <a:latin typeface="inherit"/>
              </a:rPr>
              <a:t> et al. (2021) are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Gülcher</a:t>
            </a:r>
            <a:r>
              <a:rPr lang="en-US" b="0" i="0" dirty="0">
                <a:solidFill>
                  <a:srgbClr val="4A4A4A"/>
                </a:solidFill>
                <a:effectLst/>
                <a:latin typeface="inherit"/>
              </a:rPr>
              <a:t>, A. J. P., Ballmer, M. D., and </a:t>
            </a:r>
            <a:r>
              <a:rPr lang="en-US" b="0" i="0" dirty="0" err="1">
                <a:solidFill>
                  <a:srgbClr val="4A4A4A"/>
                </a:solidFill>
                <a:effectLst/>
                <a:latin typeface="inherit"/>
              </a:rPr>
              <a:t>Tackley</a:t>
            </a:r>
            <a:r>
              <a:rPr lang="en-US" b="0" i="0" dirty="0">
                <a:solidFill>
                  <a:srgbClr val="4A4A4A"/>
                </a:solidFill>
                <a:effectLst/>
                <a:latin typeface="inherit"/>
              </a:rPr>
              <a:t>, P. J. (2021), Coupled dynamics and evolution of primordial and recycled heterogeneity in Earth’s lower mantle, Solid Earth, 12, 2087–2107, 2021 </a:t>
            </a:r>
            <a:r>
              <a:rPr lang="en-US" b="0" i="0" u="sng" dirty="0">
                <a:solidFill>
                  <a:srgbClr val="46555B"/>
                </a:solidFill>
                <a:effectLst/>
                <a:latin typeface="inherit"/>
                <a:hlinkClick r:id="rId4"/>
              </a:rPr>
              <a:t>https://doi.org/10.5194/se-12-2087-2021</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40</a:t>
            </a:fld>
            <a:endParaRPr lang="en-US"/>
          </a:p>
        </p:txBody>
      </p:sp>
    </p:spTree>
    <p:extLst>
      <p:ext uri="{BB962C8B-B14F-4D97-AF65-F5344CB8AC3E}">
        <p14:creationId xmlns:p14="http://schemas.microsoft.com/office/powerpoint/2010/main" val="20220890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http://www.mantleplumes.org/Hotspots.html</a:t>
            </a:r>
          </a:p>
        </p:txBody>
      </p:sp>
      <p:sp>
        <p:nvSpPr>
          <p:cNvPr id="4" name="Slide Number Placeholder 3"/>
          <p:cNvSpPr>
            <a:spLocks noGrp="1"/>
          </p:cNvSpPr>
          <p:nvPr>
            <p:ph type="sldNum" sz="quarter" idx="5"/>
          </p:nvPr>
        </p:nvSpPr>
        <p:spPr/>
        <p:txBody>
          <a:bodyPr/>
          <a:lstStyle/>
          <a:p>
            <a:fld id="{886EE2FA-82B5-4569-9418-9B2E0A5C87C9}" type="slidenum">
              <a:rPr lang="en-US" smtClean="0"/>
              <a:t>44</a:t>
            </a:fld>
            <a:endParaRPr lang="en-US"/>
          </a:p>
        </p:txBody>
      </p:sp>
    </p:spTree>
    <p:extLst>
      <p:ext uri="{BB962C8B-B14F-4D97-AF65-F5344CB8AC3E}">
        <p14:creationId xmlns:p14="http://schemas.microsoft.com/office/powerpoint/2010/main" val="6598478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Slab rollback</a:t>
            </a:r>
          </a:p>
        </p:txBody>
      </p:sp>
      <p:sp>
        <p:nvSpPr>
          <p:cNvPr id="4" name="Slide Number Placeholder 3"/>
          <p:cNvSpPr>
            <a:spLocks noGrp="1"/>
          </p:cNvSpPr>
          <p:nvPr>
            <p:ph type="sldNum" sz="quarter" idx="5"/>
          </p:nvPr>
        </p:nvSpPr>
        <p:spPr/>
        <p:txBody>
          <a:bodyPr/>
          <a:lstStyle/>
          <a:p>
            <a:fld id="{886EE2FA-82B5-4569-9418-9B2E0A5C87C9}" type="slidenum">
              <a:rPr lang="en-US" smtClean="0"/>
              <a:t>45</a:t>
            </a:fld>
            <a:endParaRPr lang="en-US"/>
          </a:p>
        </p:txBody>
      </p:sp>
    </p:spTree>
    <p:extLst>
      <p:ext uri="{BB962C8B-B14F-4D97-AF65-F5344CB8AC3E}">
        <p14:creationId xmlns:p14="http://schemas.microsoft.com/office/powerpoint/2010/main" val="13903822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Spatial and temporal scales of common geodynamic processes, which occur over a wide range of time and length scales.</a:t>
            </a:r>
            <a:r>
              <a:rPr lang="en-US" b="0" i="0" dirty="0">
                <a:solidFill>
                  <a:srgbClr val="4A4A4A"/>
                </a:solidFill>
                <a:effectLst/>
                <a:latin typeface="Open Sans" panose="020B0606030504020204" pitchFamily="34" charset="0"/>
              </a:rPr>
              <a:t> </a:t>
            </a:r>
            <a:r>
              <a:rPr lang="en-US" b="1" i="0" dirty="0">
                <a:solidFill>
                  <a:srgbClr val="4A4A4A"/>
                </a:solidFill>
                <a:effectLst/>
                <a:latin typeface="inherit"/>
              </a:rPr>
              <a:t>The Scientific </a:t>
            </a:r>
            <a:r>
              <a:rPr lang="en-US" b="1" i="0" dirty="0" err="1">
                <a:solidFill>
                  <a:srgbClr val="4A4A4A"/>
                </a:solidFill>
                <a:effectLst/>
                <a:latin typeface="inherit"/>
              </a:rPr>
              <a:t>colour</a:t>
            </a:r>
            <a:r>
              <a:rPr lang="en-US" b="1" i="0" dirty="0">
                <a:solidFill>
                  <a:srgbClr val="4A4A4A"/>
                </a:solidFill>
                <a:effectLst/>
                <a:latin typeface="inherit"/>
              </a:rPr>
              <a:t> map </a:t>
            </a:r>
            <a:r>
              <a:rPr lang="en-US" b="1" i="0" u="sng" dirty="0">
                <a:solidFill>
                  <a:srgbClr val="46555B"/>
                </a:solidFill>
                <a:effectLst/>
                <a:latin typeface="inherit"/>
                <a:hlinkClick r:id="rId3"/>
              </a:rPr>
              <a:t>‘</a:t>
            </a:r>
            <a:r>
              <a:rPr lang="en-US" b="1" i="1" u="sng" dirty="0" err="1">
                <a:solidFill>
                  <a:srgbClr val="46555B"/>
                </a:solidFill>
                <a:effectLst/>
                <a:latin typeface="inherit"/>
                <a:hlinkClick r:id="rId3"/>
              </a:rPr>
              <a:t>batlow</a:t>
            </a:r>
            <a:r>
              <a:rPr lang="en-US" b="1" i="0" u="sng" dirty="0">
                <a:solidFill>
                  <a:srgbClr val="46555B"/>
                </a:solidFill>
                <a:effectLst/>
                <a:latin typeface="inherit"/>
                <a:hlinkClick r:id="rId3"/>
              </a:rPr>
              <a:t>‘</a:t>
            </a:r>
            <a:r>
              <a:rPr lang="en-US" b="1" i="0" dirty="0">
                <a:solidFill>
                  <a:srgbClr val="4A4A4A"/>
                </a:solidFill>
                <a:effectLst/>
                <a:latin typeface="inherit"/>
              </a:rPr>
              <a:t> is used to represent individual processes to all readers.</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4"/>
              </a:rPr>
              <a:t>Fabio </a:t>
            </a:r>
            <a:r>
              <a:rPr lang="en-US" b="0" i="0" u="sng" dirty="0" err="1">
                <a:solidFill>
                  <a:srgbClr val="46555B"/>
                </a:solidFill>
                <a:effectLst/>
                <a:latin typeface="inherit"/>
                <a:hlinkClick r:id="rId4"/>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07.09.2021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5"/>
              </a:rPr>
              <a:t>Attribution-</a:t>
            </a:r>
            <a:r>
              <a:rPr lang="en-US" b="0" i="0" u="sng" dirty="0" err="1">
                <a:solidFill>
                  <a:srgbClr val="46555B"/>
                </a:solidFill>
                <a:effectLst/>
                <a:latin typeface="inherit"/>
                <a:hlinkClick r:id="rId5"/>
              </a:rPr>
              <a:t>ShareAlike</a:t>
            </a:r>
            <a:r>
              <a:rPr lang="en-US" b="0" i="0" u="sng" dirty="0">
                <a:solidFill>
                  <a:srgbClr val="46555B"/>
                </a:solidFill>
                <a:effectLst/>
                <a:latin typeface="inherit"/>
                <a:hlinkClick r:id="rId5"/>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from van </a:t>
            </a:r>
            <a:r>
              <a:rPr lang="en-US" b="0" i="1" dirty="0" err="1">
                <a:solidFill>
                  <a:srgbClr val="4A4A4A"/>
                </a:solidFill>
                <a:effectLst/>
                <a:latin typeface="inherit"/>
              </a:rPr>
              <a:t>Zelst</a:t>
            </a:r>
            <a:r>
              <a:rPr lang="en-US" b="0" i="1" dirty="0">
                <a:solidFill>
                  <a:srgbClr val="4A4A4A"/>
                </a:solidFill>
                <a:effectLst/>
                <a:latin typeface="inherit"/>
              </a:rPr>
              <a:t> et al. (2021) is available via the open-access s-Ink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van </a:t>
            </a:r>
            <a:r>
              <a:rPr lang="en-US" b="0" i="0" dirty="0" err="1">
                <a:solidFill>
                  <a:srgbClr val="4A4A4A"/>
                </a:solidFill>
                <a:effectLst/>
                <a:latin typeface="inherit"/>
              </a:rPr>
              <a:t>Zelst</a:t>
            </a:r>
            <a:r>
              <a:rPr lang="en-US" b="0" i="0" dirty="0">
                <a:solidFill>
                  <a:srgbClr val="4A4A4A"/>
                </a:solidFill>
                <a:effectLst/>
                <a:latin typeface="inherit"/>
              </a:rPr>
              <a:t>, I., F. </a:t>
            </a:r>
            <a:r>
              <a:rPr lang="en-US" b="0" i="0" dirty="0" err="1">
                <a:solidFill>
                  <a:srgbClr val="4A4A4A"/>
                </a:solidFill>
                <a:effectLst/>
                <a:latin typeface="inherit"/>
              </a:rPr>
              <a:t>Crameri</a:t>
            </a:r>
            <a:r>
              <a:rPr lang="en-US" b="0" i="0" dirty="0">
                <a:solidFill>
                  <a:srgbClr val="4A4A4A"/>
                </a:solidFill>
                <a:effectLst/>
                <a:latin typeface="inherit"/>
              </a:rPr>
              <a:t>, A.E. </a:t>
            </a:r>
            <a:r>
              <a:rPr lang="en-US" b="0" i="0" dirty="0" err="1">
                <a:solidFill>
                  <a:srgbClr val="4A4A4A"/>
                </a:solidFill>
                <a:effectLst/>
                <a:latin typeface="inherit"/>
              </a:rPr>
              <a:t>Pusok</a:t>
            </a:r>
            <a:r>
              <a:rPr lang="en-US" b="0" i="0" dirty="0">
                <a:solidFill>
                  <a:srgbClr val="4A4A4A"/>
                </a:solidFill>
                <a:effectLst/>
                <a:latin typeface="inherit"/>
              </a:rPr>
              <a:t>, A.C. </a:t>
            </a:r>
            <a:r>
              <a:rPr lang="en-US" b="0" i="0" dirty="0" err="1">
                <a:solidFill>
                  <a:srgbClr val="4A4A4A"/>
                </a:solidFill>
                <a:effectLst/>
                <a:latin typeface="inherit"/>
              </a:rPr>
              <a:t>Glerum</a:t>
            </a:r>
            <a:r>
              <a:rPr lang="en-US" b="0" i="0" dirty="0">
                <a:solidFill>
                  <a:srgbClr val="4A4A4A"/>
                </a:solidFill>
                <a:effectLst/>
                <a:latin typeface="inherit"/>
              </a:rPr>
              <a:t>, J. </a:t>
            </a:r>
            <a:r>
              <a:rPr lang="en-US" b="0" i="0" dirty="0" err="1">
                <a:solidFill>
                  <a:srgbClr val="4A4A4A"/>
                </a:solidFill>
                <a:effectLst/>
                <a:latin typeface="inherit"/>
              </a:rPr>
              <a:t>Dannberg</a:t>
            </a:r>
            <a:r>
              <a:rPr lang="en-US" b="0" i="0" dirty="0">
                <a:solidFill>
                  <a:srgbClr val="4A4A4A"/>
                </a:solidFill>
                <a:effectLst/>
                <a:latin typeface="inherit"/>
              </a:rPr>
              <a:t>, C. </a:t>
            </a:r>
            <a:r>
              <a:rPr lang="en-US" b="0" i="0" dirty="0" err="1">
                <a:solidFill>
                  <a:srgbClr val="4A4A4A"/>
                </a:solidFill>
                <a:effectLst/>
                <a:latin typeface="inherit"/>
              </a:rPr>
              <a:t>Thieulot</a:t>
            </a:r>
            <a:r>
              <a:rPr lang="en-US" b="0" i="0" dirty="0">
                <a:solidFill>
                  <a:srgbClr val="4A4A4A"/>
                </a:solidFill>
                <a:effectLst/>
                <a:latin typeface="inherit"/>
              </a:rPr>
              <a:t> (2021, in review), 101 Geodynamic modelling: How to design, carry out, and interpret numerical studies, Solid Earth Discuss. [preprint], </a:t>
            </a:r>
            <a:r>
              <a:rPr lang="en-US" b="0" i="0" u="sng" dirty="0">
                <a:solidFill>
                  <a:srgbClr val="46555B"/>
                </a:solidFill>
                <a:effectLst/>
                <a:latin typeface="inherit"/>
                <a:hlinkClick r:id="rId6"/>
              </a:rPr>
              <a:t>doi:10.5194/se-2021-14</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46</a:t>
            </a:fld>
            <a:endParaRPr lang="en-US"/>
          </a:p>
        </p:txBody>
      </p:sp>
    </p:spTree>
    <p:extLst>
      <p:ext uri="{BB962C8B-B14F-4D97-AF65-F5344CB8AC3E}">
        <p14:creationId xmlns:p14="http://schemas.microsoft.com/office/powerpoint/2010/main" val="16606469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08-Paleomagnetism principles and applications - Bet Beamund_ed2 (ub.edu)</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50</a:t>
            </a:fld>
            <a:endParaRPr lang="en-US"/>
          </a:p>
        </p:txBody>
      </p:sp>
    </p:spTree>
    <p:extLst>
      <p:ext uri="{BB962C8B-B14F-4D97-AF65-F5344CB8AC3E}">
        <p14:creationId xmlns:p14="http://schemas.microsoft.com/office/powerpoint/2010/main" val="38718581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Paleomagnetism in Structural Geology and Tectonics | SpringerLink</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55</a:t>
            </a:fld>
            <a:endParaRPr lang="en-US"/>
          </a:p>
        </p:txBody>
      </p:sp>
    </p:spTree>
    <p:extLst>
      <p:ext uri="{BB962C8B-B14F-4D97-AF65-F5344CB8AC3E}">
        <p14:creationId xmlns:p14="http://schemas.microsoft.com/office/powerpoint/2010/main" val="368982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8</a:t>
            </a:fld>
            <a:endParaRPr lang="en-US"/>
          </a:p>
        </p:txBody>
      </p:sp>
    </p:spTree>
    <p:extLst>
      <p:ext uri="{BB962C8B-B14F-4D97-AF65-F5344CB8AC3E}">
        <p14:creationId xmlns:p14="http://schemas.microsoft.com/office/powerpoint/2010/main" val="27637254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56</a:t>
            </a:fld>
            <a:endParaRPr lang="en-US"/>
          </a:p>
        </p:txBody>
      </p:sp>
    </p:spTree>
    <p:extLst>
      <p:ext uri="{BB962C8B-B14F-4D97-AF65-F5344CB8AC3E}">
        <p14:creationId xmlns:p14="http://schemas.microsoft.com/office/powerpoint/2010/main" val="33765568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 worry, it remains part of rocket science.</a:t>
            </a:r>
          </a:p>
        </p:txBody>
      </p:sp>
      <p:sp>
        <p:nvSpPr>
          <p:cNvPr id="4" name="Slide Number Placeholder 3"/>
          <p:cNvSpPr>
            <a:spLocks noGrp="1"/>
          </p:cNvSpPr>
          <p:nvPr>
            <p:ph type="sldNum" sz="quarter" idx="5"/>
          </p:nvPr>
        </p:nvSpPr>
        <p:spPr/>
        <p:txBody>
          <a:bodyPr/>
          <a:lstStyle/>
          <a:p>
            <a:fld id="{886EE2FA-82B5-4569-9418-9B2E0A5C87C9}" type="slidenum">
              <a:rPr lang="en-US" smtClean="0"/>
              <a:t>61</a:t>
            </a:fld>
            <a:endParaRPr lang="en-US"/>
          </a:p>
        </p:txBody>
      </p:sp>
    </p:spTree>
    <p:extLst>
      <p:ext uri="{BB962C8B-B14F-4D97-AF65-F5344CB8AC3E}">
        <p14:creationId xmlns:p14="http://schemas.microsoft.com/office/powerpoint/2010/main" val="9715291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https://www.youtube.com/watch?v=_0mdH8NtJXE</a:t>
            </a:r>
          </a:p>
        </p:txBody>
      </p:sp>
      <p:sp>
        <p:nvSpPr>
          <p:cNvPr id="4" name="Slide Number Placeholder 3"/>
          <p:cNvSpPr>
            <a:spLocks noGrp="1"/>
          </p:cNvSpPr>
          <p:nvPr>
            <p:ph type="sldNum" sz="quarter" idx="5"/>
          </p:nvPr>
        </p:nvSpPr>
        <p:spPr/>
        <p:txBody>
          <a:bodyPr/>
          <a:lstStyle/>
          <a:p>
            <a:fld id="{886EE2FA-82B5-4569-9418-9B2E0A5C87C9}" type="slidenum">
              <a:rPr lang="en-US" smtClean="0"/>
              <a:t>62</a:t>
            </a:fld>
            <a:endParaRPr lang="en-US"/>
          </a:p>
        </p:txBody>
      </p:sp>
    </p:spTree>
    <p:extLst>
      <p:ext uri="{BB962C8B-B14F-4D97-AF65-F5344CB8AC3E}">
        <p14:creationId xmlns:p14="http://schemas.microsoft.com/office/powerpoint/2010/main" val="3364705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Illustration of how plates move across the Earth. The motion of (almost) rigid surface portions on a sphere can be described by a rotation around a rotation axis, which cuts the surface at the so-called Euler pole. This relative motion of the plates is mainly accommodated by </a:t>
            </a:r>
            <a:r>
              <a:rPr lang="en-US" b="1" i="0" dirty="0" err="1">
                <a:solidFill>
                  <a:srgbClr val="4A4A4A"/>
                </a:solidFill>
                <a:effectLst/>
                <a:latin typeface="inherit"/>
              </a:rPr>
              <a:t>localised</a:t>
            </a:r>
            <a:r>
              <a:rPr lang="en-US" b="1" i="0" dirty="0">
                <a:solidFill>
                  <a:srgbClr val="4A4A4A"/>
                </a:solidFill>
                <a:effectLst/>
                <a:latin typeface="inherit"/>
              </a:rPr>
              <a:t> deformation at plate boundaries. Three general types of plate boundaries exist: transform plate boundaries allow the plates to move alongside each other, and convergent and divergent plate boundaries allow for plate destruction and creation, respectively. Transform and divergent plate boundaries are almost straight features, but spreading ridges are generally offset laterally by transform intersections. Subduction zones are usually arcuate (i.e., concave toward the upper plate) due to interaction with mantle flow. Variations of these plate boundaries exist depending on the given combination of upper and lower plate nature (i.e., continental or oceanic).</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3"/>
              </a:rPr>
              <a:t>Fabio </a:t>
            </a:r>
            <a:r>
              <a:rPr lang="en-US" b="0" i="0" u="sng" dirty="0" err="1">
                <a:solidFill>
                  <a:srgbClr val="46555B"/>
                </a:solidFill>
                <a:effectLst/>
                <a:latin typeface="inherit"/>
                <a:hlinkClick r:id="rId3"/>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23.08.2021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4"/>
              </a:rPr>
              <a:t>Attribution-</a:t>
            </a:r>
            <a:r>
              <a:rPr lang="en-US" b="0" i="0" u="sng" dirty="0" err="1">
                <a:solidFill>
                  <a:srgbClr val="46555B"/>
                </a:solidFill>
                <a:effectLst/>
                <a:latin typeface="inherit"/>
                <a:hlinkClick r:id="rId4"/>
              </a:rPr>
              <a:t>ShareAlike</a:t>
            </a:r>
            <a:r>
              <a:rPr lang="en-US" b="0" i="0" u="sng" dirty="0">
                <a:solidFill>
                  <a:srgbClr val="46555B"/>
                </a:solidFill>
                <a:effectLst/>
                <a:latin typeface="inherit"/>
                <a:hlinkClick r:id="rId4"/>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from </a:t>
            </a:r>
            <a:r>
              <a:rPr lang="en-US" b="0" i="1" dirty="0" err="1">
                <a:solidFill>
                  <a:srgbClr val="4A4A4A"/>
                </a:solidFill>
                <a:effectLst/>
                <a:latin typeface="inherit"/>
              </a:rPr>
              <a:t>Crameri</a:t>
            </a:r>
            <a:r>
              <a:rPr lang="en-US" b="0" i="1" dirty="0">
                <a:solidFill>
                  <a:srgbClr val="4A4A4A"/>
                </a:solidFill>
                <a:effectLst/>
                <a:latin typeface="inherit"/>
              </a:rPr>
              <a:t> et al. (2019) is available via the open-access s-Ink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Crameri</a:t>
            </a:r>
            <a:r>
              <a:rPr lang="en-US" b="0" i="0" dirty="0">
                <a:solidFill>
                  <a:srgbClr val="4A4A4A"/>
                </a:solidFill>
                <a:effectLst/>
                <a:latin typeface="inherit"/>
              </a:rPr>
              <a:t>, F., G.E. Shephard, and C.P. Conrad, (2019), Plate Tectonics☆, Reference Module in Earth Systems and Environmental Sciences, Elsevier, </a:t>
            </a:r>
            <a:r>
              <a:rPr lang="en-US" b="0" i="0" u="sng" dirty="0">
                <a:solidFill>
                  <a:srgbClr val="46555B"/>
                </a:solidFill>
                <a:effectLst/>
                <a:latin typeface="inherit"/>
                <a:hlinkClick r:id="rId5"/>
              </a:rPr>
              <a:t>doi:10.1016/B978-0-12-409548-9.12393-0</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63</a:t>
            </a:fld>
            <a:endParaRPr lang="en-US"/>
          </a:p>
        </p:txBody>
      </p:sp>
    </p:spTree>
    <p:extLst>
      <p:ext uri="{BB962C8B-B14F-4D97-AF65-F5344CB8AC3E}">
        <p14:creationId xmlns:p14="http://schemas.microsoft.com/office/powerpoint/2010/main" val="20903326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64</a:t>
            </a:fld>
            <a:endParaRPr lang="en-US"/>
          </a:p>
        </p:txBody>
      </p:sp>
    </p:spTree>
    <p:extLst>
      <p:ext uri="{BB962C8B-B14F-4D97-AF65-F5344CB8AC3E}">
        <p14:creationId xmlns:p14="http://schemas.microsoft.com/office/powerpoint/2010/main" val="38927087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E2E2E"/>
                </a:solidFill>
                <a:effectLst/>
                <a:latin typeface="NexusSans"/>
              </a:rPr>
              <a:t>Comparison of plate motions assuming a fixed hotspot framework indicates that TPW has amounted to about 12° since the Early Tertiary. Because TPW affects equally all calculated poles of a given age in the same way, however, it does not usually influence relative plate motions deduced from APW paths.</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65</a:t>
            </a:fld>
            <a:endParaRPr lang="en-US"/>
          </a:p>
        </p:txBody>
      </p:sp>
    </p:spTree>
    <p:extLst>
      <p:ext uri="{BB962C8B-B14F-4D97-AF65-F5344CB8AC3E}">
        <p14:creationId xmlns:p14="http://schemas.microsoft.com/office/powerpoint/2010/main" val="7381156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E2E2E"/>
                </a:solidFill>
                <a:effectLst/>
                <a:latin typeface="NexusSans"/>
              </a:rPr>
              <a:t>Comparison of plate motions assuming a fixed hotspot framework indicates that TPW has amounted to about 12° since the Early Tertiary. Because TPW affects equally all calculated poles of a given age in the same way, however, it does not usually influence relative plate motions deduced from APW paths.</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66</a:t>
            </a:fld>
            <a:endParaRPr lang="en-US"/>
          </a:p>
        </p:txBody>
      </p:sp>
    </p:spTree>
    <p:extLst>
      <p:ext uri="{BB962C8B-B14F-4D97-AF65-F5344CB8AC3E}">
        <p14:creationId xmlns:p14="http://schemas.microsoft.com/office/powerpoint/2010/main" val="13031340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E2E2E"/>
                </a:solidFill>
                <a:effectLst/>
                <a:latin typeface="NexusSans"/>
              </a:rPr>
              <a:t>Comparison of plate motions assuming a fixed hotspot framework indicates that TPW has amounted to about 12° since the Early Tertiary. Because TPW affects equally all calculated poles of a given age in the same way, however, it does not usually influence relative plate motions deduced from APW paths.</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67</a:t>
            </a:fld>
            <a:endParaRPr lang="en-US"/>
          </a:p>
        </p:txBody>
      </p:sp>
    </p:spTree>
    <p:extLst>
      <p:ext uri="{BB962C8B-B14F-4D97-AF65-F5344CB8AC3E}">
        <p14:creationId xmlns:p14="http://schemas.microsoft.com/office/powerpoint/2010/main" val="22743143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APW is earth relative.</a:t>
            </a:r>
          </a:p>
          <a:p>
            <a:r>
              <a:rPr lang="en-US" dirty="0"/>
              <a:t>TPW corrected for earths situation in the cosmos</a:t>
            </a:r>
          </a:p>
        </p:txBody>
      </p:sp>
      <p:sp>
        <p:nvSpPr>
          <p:cNvPr id="4" name="Slide Number Placeholder 3"/>
          <p:cNvSpPr>
            <a:spLocks noGrp="1"/>
          </p:cNvSpPr>
          <p:nvPr>
            <p:ph type="sldNum" sz="quarter" idx="5"/>
          </p:nvPr>
        </p:nvSpPr>
        <p:spPr/>
        <p:txBody>
          <a:bodyPr/>
          <a:lstStyle/>
          <a:p>
            <a:fld id="{886EE2FA-82B5-4569-9418-9B2E0A5C87C9}" type="slidenum">
              <a:rPr lang="en-US" smtClean="0"/>
              <a:t>69</a:t>
            </a:fld>
            <a:endParaRPr lang="en-US"/>
          </a:p>
        </p:txBody>
      </p:sp>
    </p:spTree>
    <p:extLst>
      <p:ext uri="{BB962C8B-B14F-4D97-AF65-F5344CB8AC3E}">
        <p14:creationId xmlns:p14="http://schemas.microsoft.com/office/powerpoint/2010/main" val="34979281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arrangement is the same. The latitudes are very different.</a:t>
            </a:r>
          </a:p>
        </p:txBody>
      </p:sp>
      <p:sp>
        <p:nvSpPr>
          <p:cNvPr id="4" name="Slide Number Placeholder 3"/>
          <p:cNvSpPr>
            <a:spLocks noGrp="1"/>
          </p:cNvSpPr>
          <p:nvPr>
            <p:ph type="sldNum" sz="quarter" idx="5"/>
          </p:nvPr>
        </p:nvSpPr>
        <p:spPr/>
        <p:txBody>
          <a:bodyPr/>
          <a:lstStyle/>
          <a:p>
            <a:fld id="{886EE2FA-82B5-4569-9418-9B2E0A5C87C9}" type="slidenum">
              <a:rPr lang="en-US" smtClean="0"/>
              <a:t>70</a:t>
            </a:fld>
            <a:endParaRPr lang="en-US"/>
          </a:p>
        </p:txBody>
      </p:sp>
    </p:spTree>
    <p:extLst>
      <p:ext uri="{BB962C8B-B14F-4D97-AF65-F5344CB8AC3E}">
        <p14:creationId xmlns:p14="http://schemas.microsoft.com/office/powerpoint/2010/main" val="986514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sng" strike="noStrike" dirty="0" err="1">
                <a:solidFill>
                  <a:srgbClr val="69A020"/>
                </a:solidFill>
                <a:effectLst/>
                <a:latin typeface="Arial" panose="020B0604020202020204" pitchFamily="34" charset="0"/>
                <a:hlinkClick r:id="rId3"/>
              </a:rPr>
              <a:t>GeoLog</a:t>
            </a:r>
            <a:r>
              <a:rPr lang="en-US" sz="1800" b="0" i="0" u="sng" strike="noStrike" dirty="0">
                <a:solidFill>
                  <a:srgbClr val="69A020"/>
                </a:solidFill>
                <a:effectLst/>
                <a:latin typeface="Arial" panose="020B0604020202020204" pitchFamily="34" charset="0"/>
                <a:hlinkClick r:id="rId3"/>
              </a:rPr>
              <a:t> | Marie Tharp: an inspiration for the past, present and future! (egu.eu)</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10</a:t>
            </a:fld>
            <a:endParaRPr lang="en-US"/>
          </a:p>
        </p:txBody>
      </p:sp>
    </p:spTree>
    <p:extLst>
      <p:ext uri="{BB962C8B-B14F-4D97-AF65-F5344CB8AC3E}">
        <p14:creationId xmlns:p14="http://schemas.microsoft.com/office/powerpoint/2010/main" val="25905902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22222"/>
                </a:solidFill>
                <a:effectLst/>
                <a:latin typeface="Harding"/>
              </a:rPr>
              <a:t>a</a:t>
            </a:r>
            <a:r>
              <a:rPr lang="en-US" b="0" i="0" dirty="0">
                <a:solidFill>
                  <a:srgbClr val="222222"/>
                </a:solidFill>
                <a:effectLst/>
                <a:latin typeface="Harding"/>
              </a:rPr>
              <a:t> True polar wander (TPW) angle as a function of time with an initial condition of 25°. </a:t>
            </a:r>
            <a:r>
              <a:rPr lang="en-US" b="1" i="0" dirty="0">
                <a:solidFill>
                  <a:srgbClr val="222222"/>
                </a:solidFill>
                <a:effectLst/>
                <a:latin typeface="Harding"/>
              </a:rPr>
              <a:t>b</a:t>
            </a:r>
            <a:r>
              <a:rPr lang="en-US" b="0" i="0" dirty="0">
                <a:solidFill>
                  <a:srgbClr val="222222"/>
                </a:solidFill>
                <a:effectLst/>
                <a:latin typeface="Harding"/>
              </a:rPr>
              <a:t> TPW speed (black line) and probability function (shaded gray) as a function of time.</a:t>
            </a:r>
          </a:p>
          <a:p>
            <a:r>
              <a:rPr lang="en-US" dirty="0"/>
              <a:t>https://www.nature.com/articles/s41467-022-35609-3  </a:t>
            </a:r>
            <a:r>
              <a:rPr lang="en-US" b="0" i="0" dirty="0">
                <a:solidFill>
                  <a:srgbClr val="222222"/>
                </a:solidFill>
                <a:effectLst/>
                <a:latin typeface="Harding"/>
              </a:rPr>
              <a:t>TPW in the middle of the event. A simple simulation (Methods) demonstrates that it is 20 times less likely to sample TPW “in action” than the endpoints largely before/after the TPW event </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71</a:t>
            </a:fld>
            <a:endParaRPr lang="en-US"/>
          </a:p>
        </p:txBody>
      </p:sp>
    </p:spTree>
    <p:extLst>
      <p:ext uri="{BB962C8B-B14F-4D97-AF65-F5344CB8AC3E}">
        <p14:creationId xmlns:p14="http://schemas.microsoft.com/office/powerpoint/2010/main" val="40488670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Ordovician–Silurian true polar wander as a mechanism for severe glaciation and mass extinction | Nature Communications</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76</a:t>
            </a:fld>
            <a:endParaRPr lang="en-US"/>
          </a:p>
        </p:txBody>
      </p:sp>
    </p:spTree>
    <p:extLst>
      <p:ext uri="{BB962C8B-B14F-4D97-AF65-F5344CB8AC3E}">
        <p14:creationId xmlns:p14="http://schemas.microsoft.com/office/powerpoint/2010/main" val="24566672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Ordovician–Silurian true polar wander as a mechanism for severe glaciation and mass extinction | Nature Communications</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78</a:t>
            </a:fld>
            <a:endParaRPr lang="en-US"/>
          </a:p>
        </p:txBody>
      </p:sp>
    </p:spTree>
    <p:extLst>
      <p:ext uri="{BB962C8B-B14F-4D97-AF65-F5344CB8AC3E}">
        <p14:creationId xmlns:p14="http://schemas.microsoft.com/office/powerpoint/2010/main" val="11873380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Ordovician–Silurian true polar wander as a mechanism for severe glaciation and mass extinction | Nature Communications</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79</a:t>
            </a:fld>
            <a:endParaRPr lang="en-US"/>
          </a:p>
        </p:txBody>
      </p:sp>
    </p:spTree>
    <p:extLst>
      <p:ext uri="{BB962C8B-B14F-4D97-AF65-F5344CB8AC3E}">
        <p14:creationId xmlns:p14="http://schemas.microsoft.com/office/powerpoint/2010/main" val="276697398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APW is earth relative.</a:t>
            </a:r>
          </a:p>
          <a:p>
            <a:r>
              <a:rPr lang="en-US" dirty="0"/>
              <a:t>TPW corrected for earths situation in the cosmos</a:t>
            </a:r>
          </a:p>
        </p:txBody>
      </p:sp>
      <p:sp>
        <p:nvSpPr>
          <p:cNvPr id="4" name="Slide Number Placeholder 3"/>
          <p:cNvSpPr>
            <a:spLocks noGrp="1"/>
          </p:cNvSpPr>
          <p:nvPr>
            <p:ph type="sldNum" sz="quarter" idx="5"/>
          </p:nvPr>
        </p:nvSpPr>
        <p:spPr/>
        <p:txBody>
          <a:bodyPr/>
          <a:lstStyle/>
          <a:p>
            <a:fld id="{886EE2FA-82B5-4569-9418-9B2E0A5C87C9}" type="slidenum">
              <a:rPr lang="en-US" smtClean="0"/>
              <a:t>80</a:t>
            </a:fld>
            <a:endParaRPr lang="en-US"/>
          </a:p>
        </p:txBody>
      </p:sp>
    </p:spTree>
    <p:extLst>
      <p:ext uri="{BB962C8B-B14F-4D97-AF65-F5344CB8AC3E}">
        <p14:creationId xmlns:p14="http://schemas.microsoft.com/office/powerpoint/2010/main" val="230150112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81</a:t>
            </a:fld>
            <a:endParaRPr lang="en-US"/>
          </a:p>
        </p:txBody>
      </p:sp>
    </p:spTree>
    <p:extLst>
      <p:ext uri="{BB962C8B-B14F-4D97-AF65-F5344CB8AC3E}">
        <p14:creationId xmlns:p14="http://schemas.microsoft.com/office/powerpoint/2010/main" val="331404440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Direction. Speed.</a:t>
            </a:r>
          </a:p>
        </p:txBody>
      </p:sp>
      <p:sp>
        <p:nvSpPr>
          <p:cNvPr id="4" name="Slide Number Placeholder 3"/>
          <p:cNvSpPr>
            <a:spLocks noGrp="1"/>
          </p:cNvSpPr>
          <p:nvPr>
            <p:ph type="sldNum" sz="quarter" idx="5"/>
          </p:nvPr>
        </p:nvSpPr>
        <p:spPr/>
        <p:txBody>
          <a:bodyPr/>
          <a:lstStyle/>
          <a:p>
            <a:fld id="{886EE2FA-82B5-4569-9418-9B2E0A5C87C9}" type="slidenum">
              <a:rPr lang="en-US" smtClean="0"/>
              <a:t>89</a:t>
            </a:fld>
            <a:endParaRPr lang="en-US"/>
          </a:p>
        </p:txBody>
      </p:sp>
    </p:spTree>
    <p:extLst>
      <p:ext uri="{BB962C8B-B14F-4D97-AF65-F5344CB8AC3E}">
        <p14:creationId xmlns:p14="http://schemas.microsoft.com/office/powerpoint/2010/main" val="38244725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part of the mantle reference frame. Separated off because it is good </a:t>
            </a:r>
            <a:r>
              <a:rPr lang="en-US" dirty="0" err="1"/>
              <a:t>ish</a:t>
            </a:r>
            <a:r>
              <a:rPr lang="en-US" dirty="0"/>
              <a:t> for more recent times.</a:t>
            </a:r>
          </a:p>
        </p:txBody>
      </p:sp>
      <p:sp>
        <p:nvSpPr>
          <p:cNvPr id="4" name="Slide Number Placeholder 3"/>
          <p:cNvSpPr>
            <a:spLocks noGrp="1"/>
          </p:cNvSpPr>
          <p:nvPr>
            <p:ph type="sldNum" sz="quarter" idx="5"/>
          </p:nvPr>
        </p:nvSpPr>
        <p:spPr/>
        <p:txBody>
          <a:bodyPr/>
          <a:lstStyle/>
          <a:p>
            <a:fld id="{886EE2FA-82B5-4569-9418-9B2E0A5C87C9}" type="slidenum">
              <a:rPr lang="en-US" smtClean="0"/>
              <a:t>90</a:t>
            </a:fld>
            <a:endParaRPr lang="en-US"/>
          </a:p>
        </p:txBody>
      </p:sp>
    </p:spTree>
    <p:extLst>
      <p:ext uri="{BB962C8B-B14F-4D97-AF65-F5344CB8AC3E}">
        <p14:creationId xmlns:p14="http://schemas.microsoft.com/office/powerpoint/2010/main" val="35416627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Maps of the age of oceanic plates, which varies between 0 and around 200 Ma due to ongoing plate motion and recycling (i.e., </a:t>
            </a:r>
            <a:r>
              <a:rPr lang="en-US" b="1" i="0" u="sng" dirty="0">
                <a:solidFill>
                  <a:srgbClr val="46555B"/>
                </a:solidFill>
                <a:effectLst/>
                <a:latin typeface="inherit"/>
                <a:hlinkClick r:id="rId3"/>
              </a:rPr>
              <a:t>ocean-plate tectonics</a:t>
            </a:r>
            <a:r>
              <a:rPr lang="en-US" b="1" i="0" dirty="0">
                <a:solidFill>
                  <a:srgbClr val="4A4A4A"/>
                </a:solidFill>
                <a:effectLst/>
                <a:latin typeface="inherit"/>
              </a:rPr>
              <a:t>). Global ocean-plate age data from Müller et al. (1997) </a:t>
            </a:r>
            <a:r>
              <a:rPr lang="en-US" b="1" i="0" dirty="0" err="1">
                <a:solidFill>
                  <a:srgbClr val="4A4A4A"/>
                </a:solidFill>
                <a:effectLst/>
                <a:latin typeface="inherit"/>
              </a:rPr>
              <a:t>visualised</a:t>
            </a:r>
            <a:r>
              <a:rPr lang="en-US" b="1" i="0" dirty="0">
                <a:solidFill>
                  <a:srgbClr val="4A4A4A"/>
                </a:solidFill>
                <a:effectLst/>
                <a:latin typeface="inherit"/>
              </a:rPr>
              <a:t> on a custom Interrupted Mollweide map projection from </a:t>
            </a:r>
            <a:r>
              <a:rPr lang="en-US" b="1" i="0" dirty="0" err="1">
                <a:solidFill>
                  <a:srgbClr val="4A4A4A"/>
                </a:solidFill>
                <a:effectLst/>
                <a:latin typeface="inherit"/>
              </a:rPr>
              <a:t>Crameri</a:t>
            </a:r>
            <a:r>
              <a:rPr lang="en-US" b="1" i="0" dirty="0">
                <a:solidFill>
                  <a:srgbClr val="4A4A4A"/>
                </a:solidFill>
                <a:effectLst/>
                <a:latin typeface="inherit"/>
              </a:rPr>
              <a:t> et al. (2020) </a:t>
            </a:r>
            <a:r>
              <a:rPr lang="en-US" b="1" i="0" dirty="0" err="1">
                <a:solidFill>
                  <a:srgbClr val="4A4A4A"/>
                </a:solidFill>
                <a:effectLst/>
                <a:latin typeface="inherit"/>
              </a:rPr>
              <a:t>focussing</a:t>
            </a:r>
            <a:r>
              <a:rPr lang="en-US" b="1" i="0" dirty="0">
                <a:solidFill>
                  <a:srgbClr val="4A4A4A"/>
                </a:solidFill>
                <a:effectLst/>
                <a:latin typeface="inherit"/>
              </a:rPr>
              <a:t> on the World’s oceans.</a:t>
            </a:r>
            <a:r>
              <a:rPr lang="en-US" b="0" i="0" dirty="0">
                <a:solidFill>
                  <a:srgbClr val="4A4A4A"/>
                </a:solidFill>
                <a:effectLst/>
                <a:latin typeface="Open Sans" panose="020B0606030504020204" pitchFamily="34" charset="0"/>
              </a:rPr>
              <a:t> </a:t>
            </a:r>
            <a:r>
              <a:rPr lang="en-US" b="1" i="0" dirty="0">
                <a:solidFill>
                  <a:srgbClr val="4A4A4A"/>
                </a:solidFill>
                <a:effectLst/>
                <a:latin typeface="inherit"/>
              </a:rPr>
              <a:t>The Scientific </a:t>
            </a:r>
            <a:r>
              <a:rPr lang="en-US" b="1" i="0" dirty="0" err="1">
                <a:solidFill>
                  <a:srgbClr val="4A4A4A"/>
                </a:solidFill>
                <a:effectLst/>
                <a:latin typeface="inherit"/>
              </a:rPr>
              <a:t>colour</a:t>
            </a:r>
            <a:r>
              <a:rPr lang="en-US" b="1" i="0" dirty="0">
                <a:solidFill>
                  <a:srgbClr val="4A4A4A"/>
                </a:solidFill>
                <a:effectLst/>
                <a:latin typeface="inherit"/>
              </a:rPr>
              <a:t> map ‘</a:t>
            </a:r>
            <a:r>
              <a:rPr lang="en-US" b="1" i="1" u="sng" dirty="0" err="1">
                <a:solidFill>
                  <a:srgbClr val="46555B"/>
                </a:solidFill>
                <a:effectLst/>
                <a:latin typeface="inherit"/>
                <a:hlinkClick r:id="rId4"/>
              </a:rPr>
              <a:t>batlow</a:t>
            </a:r>
            <a:r>
              <a:rPr lang="en-US" b="1" i="0" dirty="0">
                <a:solidFill>
                  <a:srgbClr val="4A4A4A"/>
                </a:solidFill>
                <a:effectLst/>
                <a:latin typeface="inherit"/>
              </a:rPr>
              <a:t>‘ is used to represent data accurately and to all readers.</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5"/>
              </a:rPr>
              <a:t>Fabio </a:t>
            </a:r>
            <a:r>
              <a:rPr lang="en-US" b="0" i="0" u="sng" dirty="0" err="1">
                <a:solidFill>
                  <a:srgbClr val="46555B"/>
                </a:solidFill>
                <a:effectLst/>
                <a:latin typeface="inherit"/>
                <a:hlinkClick r:id="rId5"/>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20.08.2021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6"/>
              </a:rPr>
              <a:t>Attribution-</a:t>
            </a:r>
            <a:r>
              <a:rPr lang="en-US" b="0" i="0" u="sng" dirty="0" err="1">
                <a:solidFill>
                  <a:srgbClr val="46555B"/>
                </a:solidFill>
                <a:effectLst/>
                <a:latin typeface="inherit"/>
                <a:hlinkClick r:id="rId6"/>
              </a:rPr>
              <a:t>ShareAlike</a:t>
            </a:r>
            <a:r>
              <a:rPr lang="en-US" b="0" i="0" u="sng" dirty="0">
                <a:solidFill>
                  <a:srgbClr val="46555B"/>
                </a:solidFill>
                <a:effectLst/>
                <a:latin typeface="inherit"/>
                <a:hlinkClick r:id="rId6"/>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from </a:t>
            </a:r>
            <a:r>
              <a:rPr lang="en-US" b="0" i="1" dirty="0" err="1">
                <a:solidFill>
                  <a:srgbClr val="4A4A4A"/>
                </a:solidFill>
                <a:effectLst/>
                <a:latin typeface="inherit"/>
              </a:rPr>
              <a:t>Crameri</a:t>
            </a:r>
            <a:r>
              <a:rPr lang="en-US" b="0" i="1" dirty="0">
                <a:solidFill>
                  <a:srgbClr val="4A4A4A"/>
                </a:solidFill>
                <a:effectLst/>
                <a:latin typeface="inherit"/>
              </a:rPr>
              <a:t> et al. (2022) is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references:</a:t>
            </a:r>
            <a:br>
              <a:rPr lang="en-US" b="0" i="0" dirty="0">
                <a:solidFill>
                  <a:srgbClr val="4A4A4A"/>
                </a:solidFill>
                <a:effectLst/>
                <a:latin typeface="inherit"/>
              </a:rPr>
            </a:br>
            <a:r>
              <a:rPr lang="en-US" b="0" i="0" dirty="0" err="1">
                <a:solidFill>
                  <a:srgbClr val="4A4A4A"/>
                </a:solidFill>
                <a:effectLst/>
                <a:latin typeface="inherit"/>
              </a:rPr>
              <a:t>Crameri</a:t>
            </a:r>
            <a:r>
              <a:rPr lang="en-US" b="0" i="0" dirty="0">
                <a:solidFill>
                  <a:srgbClr val="4A4A4A"/>
                </a:solidFill>
                <a:effectLst/>
                <a:latin typeface="inherit"/>
              </a:rPr>
              <a:t>, F., G.E. Shephard, and E.O. </a:t>
            </a:r>
            <a:r>
              <a:rPr lang="en-US" b="0" i="0" dirty="0" err="1">
                <a:solidFill>
                  <a:srgbClr val="4A4A4A"/>
                </a:solidFill>
                <a:effectLst/>
                <a:latin typeface="inherit"/>
              </a:rPr>
              <a:t>Straume</a:t>
            </a:r>
            <a:r>
              <a:rPr lang="en-US" b="0" i="0" dirty="0">
                <a:solidFill>
                  <a:srgbClr val="4A4A4A"/>
                </a:solidFill>
                <a:effectLst/>
                <a:latin typeface="inherit"/>
              </a:rPr>
              <a:t> (2022, Pre-print), Effective high-quality science graphics from s-Ink.org, </a:t>
            </a:r>
            <a:r>
              <a:rPr lang="en-US" b="0" i="0" dirty="0" err="1">
                <a:solidFill>
                  <a:srgbClr val="4A4A4A"/>
                </a:solidFill>
                <a:effectLst/>
                <a:latin typeface="inherit"/>
              </a:rPr>
              <a:t>EarthArXiv</a:t>
            </a:r>
            <a:r>
              <a:rPr lang="en-US" b="0" i="0" dirty="0">
                <a:solidFill>
                  <a:srgbClr val="4A4A4A"/>
                </a:solidFill>
                <a:effectLst/>
                <a:latin typeface="inherit"/>
              </a:rPr>
              <a:t>, </a:t>
            </a:r>
            <a:r>
              <a:rPr lang="en-US" b="0" i="0" u="sng" dirty="0">
                <a:solidFill>
                  <a:srgbClr val="46555B"/>
                </a:solidFill>
                <a:effectLst/>
                <a:latin typeface="inherit"/>
                <a:hlinkClick r:id="rId7"/>
              </a:rPr>
              <a:t>https://doi.org/10.31223/X51P78</a:t>
            </a:r>
            <a:br>
              <a:rPr lang="en-US" b="0" i="0" dirty="0">
                <a:solidFill>
                  <a:srgbClr val="4A4A4A"/>
                </a:solidFill>
                <a:effectLst/>
                <a:latin typeface="inherit"/>
              </a:rPr>
            </a:br>
            <a:r>
              <a:rPr lang="en-US" b="0" i="0" dirty="0">
                <a:solidFill>
                  <a:srgbClr val="4A4A4A"/>
                </a:solidFill>
                <a:effectLst/>
                <a:latin typeface="inherit"/>
              </a:rPr>
              <a:t>Müller, R. D., et al. (1997). “Digital isochrons of the world’s ocean floor.” J. </a:t>
            </a:r>
            <a:r>
              <a:rPr lang="en-US" b="0" i="0" dirty="0" err="1">
                <a:solidFill>
                  <a:srgbClr val="4A4A4A"/>
                </a:solidFill>
                <a:effectLst/>
                <a:latin typeface="inherit"/>
              </a:rPr>
              <a:t>Geophys</a:t>
            </a:r>
            <a:r>
              <a:rPr lang="en-US" b="0" i="0" dirty="0">
                <a:solidFill>
                  <a:srgbClr val="4A4A4A"/>
                </a:solidFill>
                <a:effectLst/>
                <a:latin typeface="inherit"/>
              </a:rPr>
              <a:t>. Res. 102(B2): 3211-3214.</a:t>
            </a:r>
            <a:br>
              <a:rPr lang="en-US" b="0" i="0" dirty="0">
                <a:solidFill>
                  <a:srgbClr val="4A4A4A"/>
                </a:solidFill>
                <a:effectLst/>
                <a:latin typeface="inherit"/>
              </a:rPr>
            </a:br>
            <a:r>
              <a:rPr lang="en-US" b="0" i="0" dirty="0" err="1">
                <a:solidFill>
                  <a:srgbClr val="4A4A4A"/>
                </a:solidFill>
                <a:effectLst/>
                <a:latin typeface="inherit"/>
              </a:rPr>
              <a:t>Crameri</a:t>
            </a:r>
            <a:r>
              <a:rPr lang="en-US" b="0" i="0" dirty="0">
                <a:solidFill>
                  <a:srgbClr val="4A4A4A"/>
                </a:solidFill>
                <a:effectLst/>
                <a:latin typeface="inherit"/>
              </a:rPr>
              <a:t>, F., V. </a:t>
            </a:r>
            <a:r>
              <a:rPr lang="en-US" b="0" i="0" dirty="0" err="1">
                <a:solidFill>
                  <a:srgbClr val="4A4A4A"/>
                </a:solidFill>
                <a:effectLst/>
                <a:latin typeface="inherit"/>
              </a:rPr>
              <a:t>Magni</a:t>
            </a:r>
            <a:r>
              <a:rPr lang="en-US" b="0" i="0" dirty="0">
                <a:solidFill>
                  <a:srgbClr val="4A4A4A"/>
                </a:solidFill>
                <a:effectLst/>
                <a:latin typeface="inherit"/>
              </a:rPr>
              <a:t>, M. </a:t>
            </a:r>
            <a:r>
              <a:rPr lang="en-US" b="0" i="0" dirty="0" err="1">
                <a:solidFill>
                  <a:srgbClr val="4A4A4A"/>
                </a:solidFill>
                <a:effectLst/>
                <a:latin typeface="inherit"/>
              </a:rPr>
              <a:t>Domeier</a:t>
            </a:r>
            <a:r>
              <a:rPr lang="en-US" b="0" i="0" dirty="0">
                <a:solidFill>
                  <a:srgbClr val="4A4A4A"/>
                </a:solidFill>
                <a:effectLst/>
                <a:latin typeface="inherit"/>
              </a:rPr>
              <a:t>, G.E. Shephard, K. </a:t>
            </a:r>
            <a:r>
              <a:rPr lang="en-US" b="0" i="0" dirty="0" err="1">
                <a:solidFill>
                  <a:srgbClr val="4A4A4A"/>
                </a:solidFill>
                <a:effectLst/>
                <a:latin typeface="inherit"/>
              </a:rPr>
              <a:t>Chotalia</a:t>
            </a:r>
            <a:r>
              <a:rPr lang="en-US" b="0" i="0" dirty="0">
                <a:solidFill>
                  <a:srgbClr val="4A4A4A"/>
                </a:solidFill>
                <a:effectLst/>
                <a:latin typeface="inherit"/>
              </a:rPr>
              <a:t>, G. Cooper, C. Eakin, A.G. </a:t>
            </a:r>
            <a:r>
              <a:rPr lang="en-US" b="0" i="0" dirty="0" err="1">
                <a:solidFill>
                  <a:srgbClr val="4A4A4A"/>
                </a:solidFill>
                <a:effectLst/>
                <a:latin typeface="inherit"/>
              </a:rPr>
              <a:t>Grima</a:t>
            </a:r>
            <a:r>
              <a:rPr lang="en-US" b="0" i="0" dirty="0">
                <a:solidFill>
                  <a:srgbClr val="4A4A4A"/>
                </a:solidFill>
                <a:effectLst/>
                <a:latin typeface="inherit"/>
              </a:rPr>
              <a:t>, D. </a:t>
            </a:r>
            <a:r>
              <a:rPr lang="en-US" b="0" i="0" dirty="0" err="1">
                <a:solidFill>
                  <a:srgbClr val="4A4A4A"/>
                </a:solidFill>
                <a:effectLst/>
                <a:latin typeface="inherit"/>
              </a:rPr>
              <a:t>Gürer</a:t>
            </a:r>
            <a:r>
              <a:rPr lang="en-US" b="0" i="0" dirty="0">
                <a:solidFill>
                  <a:srgbClr val="4A4A4A"/>
                </a:solidFill>
                <a:effectLst/>
                <a:latin typeface="inherit"/>
              </a:rPr>
              <a:t>, A. </a:t>
            </a:r>
            <a:r>
              <a:rPr lang="en-US" b="0" i="0" dirty="0" err="1">
                <a:solidFill>
                  <a:srgbClr val="4A4A4A"/>
                </a:solidFill>
                <a:effectLst/>
                <a:latin typeface="inherit"/>
              </a:rPr>
              <a:t>Király</a:t>
            </a:r>
            <a:r>
              <a:rPr lang="en-US" b="0" i="0" dirty="0">
                <a:solidFill>
                  <a:srgbClr val="4A4A4A"/>
                </a:solidFill>
                <a:effectLst/>
                <a:latin typeface="inherit"/>
              </a:rPr>
              <a:t>, E. </a:t>
            </a:r>
            <a:r>
              <a:rPr lang="en-US" b="0" i="0" dirty="0" err="1">
                <a:solidFill>
                  <a:srgbClr val="4A4A4A"/>
                </a:solidFill>
                <a:effectLst/>
                <a:latin typeface="inherit"/>
              </a:rPr>
              <a:t>Mulyukova</a:t>
            </a:r>
            <a:r>
              <a:rPr lang="en-US" b="0" i="0" dirty="0">
                <a:solidFill>
                  <a:srgbClr val="4A4A4A"/>
                </a:solidFill>
                <a:effectLst/>
                <a:latin typeface="inherit"/>
              </a:rPr>
              <a:t>, K. Peters, B. Robert, and M. </a:t>
            </a:r>
            <a:r>
              <a:rPr lang="en-US" b="0" i="0" dirty="0" err="1">
                <a:solidFill>
                  <a:srgbClr val="4A4A4A"/>
                </a:solidFill>
                <a:effectLst/>
                <a:latin typeface="inherit"/>
              </a:rPr>
              <a:t>Thielmann</a:t>
            </a:r>
            <a:r>
              <a:rPr lang="en-US" b="0" i="0" dirty="0">
                <a:solidFill>
                  <a:srgbClr val="4A4A4A"/>
                </a:solidFill>
                <a:effectLst/>
                <a:latin typeface="inherit"/>
              </a:rPr>
              <a:t> (2020), A transdisciplinary and community-driven database to unravel subduction zone initiation, Nature Communications, 11, 3750. </a:t>
            </a:r>
            <a:r>
              <a:rPr lang="en-US" b="0" i="0" u="sng" dirty="0">
                <a:solidFill>
                  <a:srgbClr val="46555B"/>
                </a:solidFill>
                <a:effectLst/>
                <a:latin typeface="inherit"/>
                <a:hlinkClick r:id="rId8"/>
              </a:rPr>
              <a:t>doi:10.1038/s41467-020-17522-9</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91</a:t>
            </a:fld>
            <a:endParaRPr lang="en-US"/>
          </a:p>
        </p:txBody>
      </p:sp>
    </p:spTree>
    <p:extLst>
      <p:ext uri="{BB962C8B-B14F-4D97-AF65-F5344CB8AC3E}">
        <p14:creationId xmlns:p14="http://schemas.microsoft.com/office/powerpoint/2010/main" val="160665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64646"/>
                </a:solidFill>
                <a:effectLst/>
                <a:latin typeface="Open Sans" panose="020B0606030504020204" pitchFamily="34" charset="0"/>
              </a:rPr>
              <a:t>Visualization of modelled mantle structure through time </a:t>
            </a:r>
            <a:r>
              <a:rPr lang="en-US" b="0" i="0" dirty="0" err="1">
                <a:solidFill>
                  <a:srgbClr val="464646"/>
                </a:solidFill>
                <a:effectLst/>
                <a:latin typeface="Open Sans" panose="020B0606030504020204" pitchFamily="34" charset="0"/>
              </a:rPr>
              <a:t>focussing</a:t>
            </a:r>
            <a:r>
              <a:rPr lang="en-US" b="0" i="0" dirty="0">
                <a:solidFill>
                  <a:srgbClr val="464646"/>
                </a:solidFill>
                <a:effectLst/>
                <a:latin typeface="Open Sans" panose="020B0606030504020204" pitchFamily="34" charset="0"/>
              </a:rPr>
              <a:t> on the Pacific hemisphere since 800 Ma in 100 </a:t>
            </a:r>
            <a:r>
              <a:rPr lang="en-US" b="0" i="0" dirty="0" err="1">
                <a:solidFill>
                  <a:srgbClr val="464646"/>
                </a:solidFill>
                <a:effectLst/>
                <a:latin typeface="Open Sans" panose="020B0606030504020204" pitchFamily="34" charset="0"/>
              </a:rPr>
              <a:t>Myr</a:t>
            </a:r>
            <a:r>
              <a:rPr lang="en-US" b="0" i="0" dirty="0">
                <a:solidFill>
                  <a:srgbClr val="464646"/>
                </a:solidFill>
                <a:effectLst/>
                <a:latin typeface="Open Sans" panose="020B0606030504020204" pitchFamily="34" charset="0"/>
              </a:rPr>
              <a:t> intervals with central meridians at 270 </a:t>
            </a:r>
            <a:r>
              <a:rPr lang="en-US" b="1" i="0" dirty="0">
                <a:solidFill>
                  <a:srgbClr val="464646"/>
                </a:solidFill>
                <a:effectLst/>
                <a:latin typeface="Open Sans" panose="020B0606030504020204" pitchFamily="34" charset="0"/>
              </a:rPr>
              <a:t>(a)</a:t>
            </a:r>
            <a:r>
              <a:rPr lang="en-US" b="0" i="0" dirty="0">
                <a:solidFill>
                  <a:srgbClr val="464646"/>
                </a:solidFill>
                <a:effectLst/>
                <a:latin typeface="Open Sans" panose="020B0606030504020204" pitchFamily="34" charset="0"/>
              </a:rPr>
              <a:t> and 150</a:t>
            </a:r>
            <a:r>
              <a:rPr lang="en-US" b="0" i="0" baseline="30000" dirty="0">
                <a:solidFill>
                  <a:srgbClr val="464646"/>
                </a:solidFill>
                <a:effectLst/>
                <a:latin typeface="Open Sans" panose="020B0606030504020204" pitchFamily="34" charset="0"/>
              </a:rPr>
              <a:t>∘</a:t>
            </a:r>
            <a:r>
              <a:rPr lang="en-US" b="0" i="0" dirty="0">
                <a:solidFill>
                  <a:srgbClr val="464646"/>
                </a:solidFill>
                <a:effectLst/>
                <a:latin typeface="Open Sans" panose="020B0606030504020204" pitchFamily="34" charset="0"/>
              </a:rPr>
              <a:t> E </a:t>
            </a:r>
            <a:r>
              <a:rPr lang="en-US" b="1" i="0" dirty="0">
                <a:solidFill>
                  <a:srgbClr val="464646"/>
                </a:solidFill>
                <a:effectLst/>
                <a:latin typeface="Open Sans" panose="020B0606030504020204" pitchFamily="34" charset="0"/>
              </a:rPr>
              <a:t>(b)</a:t>
            </a:r>
            <a:r>
              <a:rPr lang="en-US" b="0" i="0" dirty="0">
                <a:solidFill>
                  <a:srgbClr val="464646"/>
                </a:solidFill>
                <a:effectLst/>
                <a:latin typeface="Open Sans" panose="020B0606030504020204" pitchFamily="34" charset="0"/>
              </a:rPr>
              <a:t>. Mantle hotter than the layer average by the non-dimensional value of 0.1 (305 K) is shown in orange, while mantle colder than the layer average by the non-dimensional value of −0.05 (153 K) is shown in blue, highlighting anomalously hot and cold mantle structures largely corresponding to upwellings and subducting slabs, respectively. </a:t>
            </a:r>
            <a:r>
              <a:rPr lang="en-US" dirty="0">
                <a:hlinkClick r:id="rId3"/>
              </a:rPr>
              <a:t>SE - A tectonic-rules-based mantle reference frame since 1 billion years ago – implications for supercontinent cycles and plate–mantle system evolution (copernicus.org)</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92</a:t>
            </a:fld>
            <a:endParaRPr lang="en-US"/>
          </a:p>
        </p:txBody>
      </p:sp>
    </p:spTree>
    <p:extLst>
      <p:ext uri="{BB962C8B-B14F-4D97-AF65-F5344CB8AC3E}">
        <p14:creationId xmlns:p14="http://schemas.microsoft.com/office/powerpoint/2010/main" val="319174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sng" strike="noStrike" dirty="0" err="1">
                <a:solidFill>
                  <a:srgbClr val="69A020"/>
                </a:solidFill>
                <a:effectLst/>
                <a:latin typeface="Arial" panose="020B0604020202020204" pitchFamily="34" charset="0"/>
                <a:hlinkClick r:id="rId3"/>
              </a:rPr>
              <a:t>GeoLog</a:t>
            </a:r>
            <a:r>
              <a:rPr lang="en-US" sz="1800" b="0" i="0" u="sng" strike="noStrike" dirty="0">
                <a:solidFill>
                  <a:srgbClr val="69A020"/>
                </a:solidFill>
                <a:effectLst/>
                <a:latin typeface="Arial" panose="020B0604020202020204" pitchFamily="34" charset="0"/>
                <a:hlinkClick r:id="rId3"/>
              </a:rPr>
              <a:t> | Marie Tharp: an inspiration for the past, present and future! (egu.eu)</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11</a:t>
            </a:fld>
            <a:endParaRPr lang="en-US"/>
          </a:p>
        </p:txBody>
      </p:sp>
    </p:spTree>
    <p:extLst>
      <p:ext uri="{BB962C8B-B14F-4D97-AF65-F5344CB8AC3E}">
        <p14:creationId xmlns:p14="http://schemas.microsoft.com/office/powerpoint/2010/main" val="268868283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64646"/>
                </a:solidFill>
                <a:effectLst/>
                <a:latin typeface="Open Sans" panose="020B0606030504020204" pitchFamily="34" charset="0"/>
              </a:rPr>
              <a:t>Visualization of modelled mantle structure through time </a:t>
            </a:r>
            <a:r>
              <a:rPr lang="en-US" b="0" i="0" dirty="0" err="1">
                <a:solidFill>
                  <a:srgbClr val="464646"/>
                </a:solidFill>
                <a:effectLst/>
                <a:latin typeface="Open Sans" panose="020B0606030504020204" pitchFamily="34" charset="0"/>
              </a:rPr>
              <a:t>focussing</a:t>
            </a:r>
            <a:r>
              <a:rPr lang="en-US" b="0" i="0" dirty="0">
                <a:solidFill>
                  <a:srgbClr val="464646"/>
                </a:solidFill>
                <a:effectLst/>
                <a:latin typeface="Open Sans" panose="020B0606030504020204" pitchFamily="34" charset="0"/>
              </a:rPr>
              <a:t> on the Pacific hemisphere since 800 Ma in 100 </a:t>
            </a:r>
            <a:r>
              <a:rPr lang="en-US" b="0" i="0" dirty="0" err="1">
                <a:solidFill>
                  <a:srgbClr val="464646"/>
                </a:solidFill>
                <a:effectLst/>
                <a:latin typeface="Open Sans" panose="020B0606030504020204" pitchFamily="34" charset="0"/>
              </a:rPr>
              <a:t>Myr</a:t>
            </a:r>
            <a:r>
              <a:rPr lang="en-US" b="0" i="0" dirty="0">
                <a:solidFill>
                  <a:srgbClr val="464646"/>
                </a:solidFill>
                <a:effectLst/>
                <a:latin typeface="Open Sans" panose="020B0606030504020204" pitchFamily="34" charset="0"/>
              </a:rPr>
              <a:t> intervals with central meridians at 270 </a:t>
            </a:r>
            <a:r>
              <a:rPr lang="en-US" b="1" i="0" dirty="0">
                <a:solidFill>
                  <a:srgbClr val="464646"/>
                </a:solidFill>
                <a:effectLst/>
                <a:latin typeface="Open Sans" panose="020B0606030504020204" pitchFamily="34" charset="0"/>
              </a:rPr>
              <a:t>(a)</a:t>
            </a:r>
            <a:r>
              <a:rPr lang="en-US" b="0" i="0" dirty="0">
                <a:solidFill>
                  <a:srgbClr val="464646"/>
                </a:solidFill>
                <a:effectLst/>
                <a:latin typeface="Open Sans" panose="020B0606030504020204" pitchFamily="34" charset="0"/>
              </a:rPr>
              <a:t> and 150</a:t>
            </a:r>
            <a:r>
              <a:rPr lang="en-US" b="0" i="0" baseline="30000" dirty="0">
                <a:solidFill>
                  <a:srgbClr val="464646"/>
                </a:solidFill>
                <a:effectLst/>
                <a:latin typeface="Open Sans" panose="020B0606030504020204" pitchFamily="34" charset="0"/>
              </a:rPr>
              <a:t>∘</a:t>
            </a:r>
            <a:r>
              <a:rPr lang="en-US" b="0" i="0" dirty="0">
                <a:solidFill>
                  <a:srgbClr val="464646"/>
                </a:solidFill>
                <a:effectLst/>
                <a:latin typeface="Open Sans" panose="020B0606030504020204" pitchFamily="34" charset="0"/>
              </a:rPr>
              <a:t> E </a:t>
            </a:r>
            <a:r>
              <a:rPr lang="en-US" b="1" i="0" dirty="0">
                <a:solidFill>
                  <a:srgbClr val="464646"/>
                </a:solidFill>
                <a:effectLst/>
                <a:latin typeface="Open Sans" panose="020B0606030504020204" pitchFamily="34" charset="0"/>
              </a:rPr>
              <a:t>(b)</a:t>
            </a:r>
            <a:r>
              <a:rPr lang="en-US" b="0" i="0" dirty="0">
                <a:solidFill>
                  <a:srgbClr val="464646"/>
                </a:solidFill>
                <a:effectLst/>
                <a:latin typeface="Open Sans" panose="020B0606030504020204" pitchFamily="34" charset="0"/>
              </a:rPr>
              <a:t>. Mantle hotter than the layer average by the non-dimensional value of 0.1 (305 K) is shown in orange, while mantle colder than the layer average by the non-dimensional value of −0.05 (153 K) is shown in blue, highlighting anomalously hot and cold mantle structures largely corresponding to upwellings and subducting slabs, respectively. </a:t>
            </a:r>
            <a:r>
              <a:rPr lang="en-US" dirty="0">
                <a:hlinkClick r:id="rId3"/>
              </a:rPr>
              <a:t>SE - A tectonic-rules-based mantle reference frame since 1 billion years ago – implications for supercontinent cycles and plate–mantle system evolution (copernicus.org)</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93</a:t>
            </a:fld>
            <a:endParaRPr lang="en-US"/>
          </a:p>
        </p:txBody>
      </p:sp>
    </p:spTree>
    <p:extLst>
      <p:ext uri="{BB962C8B-B14F-4D97-AF65-F5344CB8AC3E}">
        <p14:creationId xmlns:p14="http://schemas.microsoft.com/office/powerpoint/2010/main" val="1298091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64646"/>
                </a:solidFill>
                <a:effectLst/>
                <a:latin typeface="Open Sans" panose="020B0606030504020204" pitchFamily="34" charset="0"/>
              </a:rPr>
              <a:t>Visualization of modelled mantle structure through time </a:t>
            </a:r>
            <a:r>
              <a:rPr lang="en-US" b="0" i="0" dirty="0" err="1">
                <a:solidFill>
                  <a:srgbClr val="464646"/>
                </a:solidFill>
                <a:effectLst/>
                <a:latin typeface="Open Sans" panose="020B0606030504020204" pitchFamily="34" charset="0"/>
              </a:rPr>
              <a:t>focussing</a:t>
            </a:r>
            <a:r>
              <a:rPr lang="en-US" b="0" i="0" dirty="0">
                <a:solidFill>
                  <a:srgbClr val="464646"/>
                </a:solidFill>
                <a:effectLst/>
                <a:latin typeface="Open Sans" panose="020B0606030504020204" pitchFamily="34" charset="0"/>
              </a:rPr>
              <a:t> on the Pacific hemisphere since 800 Ma in 100 </a:t>
            </a:r>
            <a:r>
              <a:rPr lang="en-US" b="0" i="0" dirty="0" err="1">
                <a:solidFill>
                  <a:srgbClr val="464646"/>
                </a:solidFill>
                <a:effectLst/>
                <a:latin typeface="Open Sans" panose="020B0606030504020204" pitchFamily="34" charset="0"/>
              </a:rPr>
              <a:t>Myr</a:t>
            </a:r>
            <a:r>
              <a:rPr lang="en-US" b="0" i="0" dirty="0">
                <a:solidFill>
                  <a:srgbClr val="464646"/>
                </a:solidFill>
                <a:effectLst/>
                <a:latin typeface="Open Sans" panose="020B0606030504020204" pitchFamily="34" charset="0"/>
              </a:rPr>
              <a:t> intervals with central meridians at 270 </a:t>
            </a:r>
            <a:r>
              <a:rPr lang="en-US" b="1" i="0" dirty="0">
                <a:solidFill>
                  <a:srgbClr val="464646"/>
                </a:solidFill>
                <a:effectLst/>
                <a:latin typeface="Open Sans" panose="020B0606030504020204" pitchFamily="34" charset="0"/>
              </a:rPr>
              <a:t>(a)</a:t>
            </a:r>
            <a:r>
              <a:rPr lang="en-US" b="0" i="0" dirty="0">
                <a:solidFill>
                  <a:srgbClr val="464646"/>
                </a:solidFill>
                <a:effectLst/>
                <a:latin typeface="Open Sans" panose="020B0606030504020204" pitchFamily="34" charset="0"/>
              </a:rPr>
              <a:t> and 150</a:t>
            </a:r>
            <a:r>
              <a:rPr lang="en-US" b="0" i="0" baseline="30000" dirty="0">
                <a:solidFill>
                  <a:srgbClr val="464646"/>
                </a:solidFill>
                <a:effectLst/>
                <a:latin typeface="Open Sans" panose="020B0606030504020204" pitchFamily="34" charset="0"/>
              </a:rPr>
              <a:t>∘</a:t>
            </a:r>
            <a:r>
              <a:rPr lang="en-US" b="0" i="0" dirty="0">
                <a:solidFill>
                  <a:srgbClr val="464646"/>
                </a:solidFill>
                <a:effectLst/>
                <a:latin typeface="Open Sans" panose="020B0606030504020204" pitchFamily="34" charset="0"/>
              </a:rPr>
              <a:t> E </a:t>
            </a:r>
            <a:r>
              <a:rPr lang="en-US" b="1" i="0" dirty="0">
                <a:solidFill>
                  <a:srgbClr val="464646"/>
                </a:solidFill>
                <a:effectLst/>
                <a:latin typeface="Open Sans" panose="020B0606030504020204" pitchFamily="34" charset="0"/>
              </a:rPr>
              <a:t>(b)</a:t>
            </a:r>
            <a:r>
              <a:rPr lang="en-US" b="0" i="0" dirty="0">
                <a:solidFill>
                  <a:srgbClr val="464646"/>
                </a:solidFill>
                <a:effectLst/>
                <a:latin typeface="Open Sans" panose="020B0606030504020204" pitchFamily="34" charset="0"/>
              </a:rPr>
              <a:t>. Mantle hotter than the layer average by the non-dimensional value of 0.1 (305 K) is shown in orange, while mantle colder than the layer average by the non-dimensional value of −0.05 (153 K) is shown in blue, highlighting anomalously hot and cold mantle structures largely corresponding to upwellings and subducting slabs, respectively. </a:t>
            </a:r>
            <a:r>
              <a:rPr lang="en-US" dirty="0">
                <a:hlinkClick r:id="rId3"/>
              </a:rPr>
              <a:t>SE - A tectonic-rules-based mantle reference frame since 1 billion years ago – implications for supercontinent cycles and plate–mantle system evolution (copernicus.org)</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94</a:t>
            </a:fld>
            <a:endParaRPr lang="en-US"/>
          </a:p>
        </p:txBody>
      </p:sp>
    </p:spTree>
    <p:extLst>
      <p:ext uri="{BB962C8B-B14F-4D97-AF65-F5344CB8AC3E}">
        <p14:creationId xmlns:p14="http://schemas.microsoft.com/office/powerpoint/2010/main" val="201980090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Movie showing the temporal evolution of a global, fully spherical, 3D model of whole-mantle convection with hot temperature </a:t>
            </a:r>
            <a:r>
              <a:rPr lang="en-US" b="1" i="0" dirty="0" err="1">
                <a:solidFill>
                  <a:srgbClr val="4A4A4A"/>
                </a:solidFill>
                <a:effectLst/>
                <a:latin typeface="inherit"/>
              </a:rPr>
              <a:t>isosurface</a:t>
            </a:r>
            <a:r>
              <a:rPr lang="en-US" b="1" i="0" dirty="0">
                <a:solidFill>
                  <a:srgbClr val="4A4A4A"/>
                </a:solidFill>
                <a:effectLst/>
                <a:latin typeface="inherit"/>
              </a:rPr>
              <a:t> (red) and stiff viscosity </a:t>
            </a:r>
            <a:r>
              <a:rPr lang="en-US" b="1" i="0" dirty="0" err="1">
                <a:solidFill>
                  <a:srgbClr val="4A4A4A"/>
                </a:solidFill>
                <a:effectLst/>
                <a:latin typeface="inherit"/>
              </a:rPr>
              <a:t>isosurfaces</a:t>
            </a:r>
            <a:r>
              <a:rPr lang="en-US" b="1" i="0" dirty="0">
                <a:solidFill>
                  <a:srgbClr val="4A4A4A"/>
                </a:solidFill>
                <a:effectLst/>
                <a:latin typeface="inherit"/>
              </a:rPr>
              <a:t> (grey).</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3"/>
              </a:rPr>
              <a:t>Fabio </a:t>
            </a:r>
            <a:r>
              <a:rPr lang="en-US" b="0" i="0" u="sng" dirty="0" err="1">
                <a:solidFill>
                  <a:srgbClr val="46555B"/>
                </a:solidFill>
                <a:effectLst/>
                <a:latin typeface="inherit"/>
                <a:hlinkClick r:id="rId3"/>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07.08.2021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4"/>
              </a:rPr>
              <a:t>Attribution-</a:t>
            </a:r>
            <a:r>
              <a:rPr lang="en-US" b="0" i="0" u="sng" dirty="0" err="1">
                <a:solidFill>
                  <a:srgbClr val="46555B"/>
                </a:solidFill>
                <a:effectLst/>
                <a:latin typeface="inherit"/>
                <a:hlinkClick r:id="rId4"/>
              </a:rPr>
              <a:t>ShareAlike</a:t>
            </a:r>
            <a:r>
              <a:rPr lang="en-US" b="0" i="0" u="sng" dirty="0">
                <a:solidFill>
                  <a:srgbClr val="46555B"/>
                </a:solidFill>
                <a:effectLst/>
                <a:latin typeface="inherit"/>
                <a:hlinkClick r:id="rId4"/>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from </a:t>
            </a:r>
            <a:r>
              <a:rPr lang="en-US" b="0" i="1" dirty="0" err="1">
                <a:solidFill>
                  <a:srgbClr val="4A4A4A"/>
                </a:solidFill>
                <a:effectLst/>
                <a:latin typeface="inherit"/>
              </a:rPr>
              <a:t>Crameri</a:t>
            </a:r>
            <a:r>
              <a:rPr lang="en-US" b="0" i="1" dirty="0">
                <a:solidFill>
                  <a:srgbClr val="4A4A4A"/>
                </a:solidFill>
                <a:effectLst/>
                <a:latin typeface="inherit"/>
              </a:rPr>
              <a:t> and </a:t>
            </a:r>
            <a:r>
              <a:rPr lang="en-US" b="0" i="1" dirty="0" err="1">
                <a:solidFill>
                  <a:srgbClr val="4A4A4A"/>
                </a:solidFill>
                <a:effectLst/>
                <a:latin typeface="inherit"/>
              </a:rPr>
              <a:t>Tackley</a:t>
            </a:r>
            <a:r>
              <a:rPr lang="en-US" b="0" i="1" dirty="0">
                <a:solidFill>
                  <a:srgbClr val="4A4A4A"/>
                </a:solidFill>
                <a:effectLst/>
                <a:latin typeface="inherit"/>
              </a:rPr>
              <a:t> (2016) is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Crameri</a:t>
            </a:r>
            <a:r>
              <a:rPr lang="en-US" b="0" i="0" dirty="0">
                <a:solidFill>
                  <a:srgbClr val="4A4A4A"/>
                </a:solidFill>
                <a:effectLst/>
                <a:latin typeface="inherit"/>
              </a:rPr>
              <a:t>, F., and P. J. </a:t>
            </a:r>
            <a:r>
              <a:rPr lang="en-US" b="0" i="0" dirty="0" err="1">
                <a:solidFill>
                  <a:srgbClr val="4A4A4A"/>
                </a:solidFill>
                <a:effectLst/>
                <a:latin typeface="inherit"/>
              </a:rPr>
              <a:t>Tackley</a:t>
            </a:r>
            <a:r>
              <a:rPr lang="en-US" b="0" i="0" dirty="0">
                <a:solidFill>
                  <a:srgbClr val="4A4A4A"/>
                </a:solidFill>
                <a:effectLst/>
                <a:latin typeface="inherit"/>
              </a:rPr>
              <a:t> (2016), Subduction initiation from a stagnant lid and global overturn: new insights from numerical models with a free surface, Progress in Earth and Planetary Science, 3(1), 1–19, </a:t>
            </a:r>
            <a:r>
              <a:rPr lang="en-US" b="0" i="0" u="sng" dirty="0">
                <a:solidFill>
                  <a:srgbClr val="46555B"/>
                </a:solidFill>
                <a:effectLst/>
                <a:latin typeface="inherit"/>
                <a:hlinkClick r:id="rId5"/>
              </a:rPr>
              <a:t>doi:10.1186/s40645-016-0103-8</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95</a:t>
            </a:fld>
            <a:endParaRPr lang="en-US"/>
          </a:p>
        </p:txBody>
      </p:sp>
    </p:spTree>
    <p:extLst>
      <p:ext uri="{BB962C8B-B14F-4D97-AF65-F5344CB8AC3E}">
        <p14:creationId xmlns:p14="http://schemas.microsoft.com/office/powerpoint/2010/main" val="172014884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64646"/>
                </a:solidFill>
                <a:effectLst/>
                <a:latin typeface="Open Sans" panose="020B0606030504020204" pitchFamily="34" charset="0"/>
              </a:rPr>
              <a:t>Visualization of modelled mantle structure through time </a:t>
            </a:r>
            <a:r>
              <a:rPr lang="en-US" b="0" i="0" dirty="0" err="1">
                <a:solidFill>
                  <a:srgbClr val="464646"/>
                </a:solidFill>
                <a:effectLst/>
                <a:latin typeface="Open Sans" panose="020B0606030504020204" pitchFamily="34" charset="0"/>
              </a:rPr>
              <a:t>focussing</a:t>
            </a:r>
            <a:r>
              <a:rPr lang="en-US" b="0" i="0" dirty="0">
                <a:solidFill>
                  <a:srgbClr val="464646"/>
                </a:solidFill>
                <a:effectLst/>
                <a:latin typeface="Open Sans" panose="020B0606030504020204" pitchFamily="34" charset="0"/>
              </a:rPr>
              <a:t> on the Pacific hemisphere since 800 Ma in 100 </a:t>
            </a:r>
            <a:r>
              <a:rPr lang="en-US" b="0" i="0" dirty="0" err="1">
                <a:solidFill>
                  <a:srgbClr val="464646"/>
                </a:solidFill>
                <a:effectLst/>
                <a:latin typeface="Open Sans" panose="020B0606030504020204" pitchFamily="34" charset="0"/>
              </a:rPr>
              <a:t>Myr</a:t>
            </a:r>
            <a:r>
              <a:rPr lang="en-US" b="0" i="0" dirty="0">
                <a:solidFill>
                  <a:srgbClr val="464646"/>
                </a:solidFill>
                <a:effectLst/>
                <a:latin typeface="Open Sans" panose="020B0606030504020204" pitchFamily="34" charset="0"/>
              </a:rPr>
              <a:t> intervals with central meridians at 270 </a:t>
            </a:r>
            <a:r>
              <a:rPr lang="en-US" b="1" i="0" dirty="0">
                <a:solidFill>
                  <a:srgbClr val="464646"/>
                </a:solidFill>
                <a:effectLst/>
                <a:latin typeface="Open Sans" panose="020B0606030504020204" pitchFamily="34" charset="0"/>
              </a:rPr>
              <a:t>(a)</a:t>
            </a:r>
            <a:r>
              <a:rPr lang="en-US" b="0" i="0" dirty="0">
                <a:solidFill>
                  <a:srgbClr val="464646"/>
                </a:solidFill>
                <a:effectLst/>
                <a:latin typeface="Open Sans" panose="020B0606030504020204" pitchFamily="34" charset="0"/>
              </a:rPr>
              <a:t> and 150</a:t>
            </a:r>
            <a:r>
              <a:rPr lang="en-US" b="0" i="0" baseline="30000" dirty="0">
                <a:solidFill>
                  <a:srgbClr val="464646"/>
                </a:solidFill>
                <a:effectLst/>
                <a:latin typeface="Open Sans" panose="020B0606030504020204" pitchFamily="34" charset="0"/>
              </a:rPr>
              <a:t>∘</a:t>
            </a:r>
            <a:r>
              <a:rPr lang="en-US" b="0" i="0" dirty="0">
                <a:solidFill>
                  <a:srgbClr val="464646"/>
                </a:solidFill>
                <a:effectLst/>
                <a:latin typeface="Open Sans" panose="020B0606030504020204" pitchFamily="34" charset="0"/>
              </a:rPr>
              <a:t> E </a:t>
            </a:r>
            <a:r>
              <a:rPr lang="en-US" b="1" i="0" dirty="0">
                <a:solidFill>
                  <a:srgbClr val="464646"/>
                </a:solidFill>
                <a:effectLst/>
                <a:latin typeface="Open Sans" panose="020B0606030504020204" pitchFamily="34" charset="0"/>
              </a:rPr>
              <a:t>(b)</a:t>
            </a:r>
            <a:r>
              <a:rPr lang="en-US" b="0" i="0" dirty="0">
                <a:solidFill>
                  <a:srgbClr val="464646"/>
                </a:solidFill>
                <a:effectLst/>
                <a:latin typeface="Open Sans" panose="020B0606030504020204" pitchFamily="34" charset="0"/>
              </a:rPr>
              <a:t>. Mantle hotter than the layer average by the non-dimensional value of 0.1 (305 K) is shown in orange, while mantle colder than the layer average by the non-dimensional value of −0.05 (153 K) is shown in blue, highlighting anomalously hot and cold mantle structures largely corresponding to upwellings and subducting slabs, respectively. https://se.copernicus.org/articles/13/1127/2022/ </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96</a:t>
            </a:fld>
            <a:endParaRPr lang="en-US"/>
          </a:p>
        </p:txBody>
      </p:sp>
    </p:spTree>
    <p:extLst>
      <p:ext uri="{BB962C8B-B14F-4D97-AF65-F5344CB8AC3E}">
        <p14:creationId xmlns:p14="http://schemas.microsoft.com/office/powerpoint/2010/main" val="226843763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101</a:t>
            </a:fld>
            <a:endParaRPr lang="en-US"/>
          </a:p>
        </p:txBody>
      </p:sp>
    </p:spTree>
    <p:extLst>
      <p:ext uri="{BB962C8B-B14F-4D97-AF65-F5344CB8AC3E}">
        <p14:creationId xmlns:p14="http://schemas.microsoft.com/office/powerpoint/2010/main" val="84671083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102</a:t>
            </a:fld>
            <a:endParaRPr lang="en-US"/>
          </a:p>
        </p:txBody>
      </p:sp>
    </p:spTree>
    <p:extLst>
      <p:ext uri="{BB962C8B-B14F-4D97-AF65-F5344CB8AC3E}">
        <p14:creationId xmlns:p14="http://schemas.microsoft.com/office/powerpoint/2010/main" val="124261647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464646"/>
                </a:solidFill>
                <a:effectLst/>
                <a:latin typeface="Open Sans" panose="020B0606030504020204" pitchFamily="34" charset="0"/>
              </a:rPr>
              <a:t>Figure 5</a:t>
            </a:r>
            <a:r>
              <a:rPr lang="en-US" b="0" i="0" dirty="0">
                <a:solidFill>
                  <a:srgbClr val="464646"/>
                </a:solidFill>
                <a:effectLst/>
                <a:latin typeface="Open Sans" panose="020B0606030504020204" pitchFamily="34" charset="0"/>
              </a:rPr>
              <a:t>Histogram of the trench-orthogonal overriding plate speed for </a:t>
            </a:r>
            <a:r>
              <a:rPr lang="en-US" b="1" i="0" dirty="0">
                <a:solidFill>
                  <a:srgbClr val="464646"/>
                </a:solidFill>
                <a:effectLst/>
                <a:latin typeface="Open Sans" panose="020B0606030504020204" pitchFamily="34" charset="0"/>
              </a:rPr>
              <a:t>(a)</a:t>
            </a:r>
            <a:r>
              <a:rPr lang="en-US" b="0" i="0" dirty="0">
                <a:solidFill>
                  <a:srgbClr val="464646"/>
                </a:solidFill>
                <a:effectLst/>
                <a:latin typeface="Open Sans" panose="020B0606030504020204" pitchFamily="34" charset="0"/>
              </a:rPr>
              <a:t> the plate motion model from </a:t>
            </a:r>
            <a:r>
              <a:rPr lang="en-US" b="0" i="0" dirty="0" err="1">
                <a:solidFill>
                  <a:srgbClr val="464646"/>
                </a:solidFill>
                <a:effectLst/>
                <a:latin typeface="Open Sans" panose="020B0606030504020204" pitchFamily="34" charset="0"/>
              </a:rPr>
              <a:t>Merdith</a:t>
            </a:r>
            <a:r>
              <a:rPr lang="en-US" b="0" i="0" dirty="0">
                <a:solidFill>
                  <a:srgbClr val="464646"/>
                </a:solidFill>
                <a:effectLst/>
                <a:latin typeface="Open Sans" panose="020B0606030504020204" pitchFamily="34" charset="0"/>
              </a:rPr>
              <a:t> et al. (2021), </a:t>
            </a:r>
            <a:r>
              <a:rPr lang="en-US" b="1" i="0" dirty="0">
                <a:solidFill>
                  <a:srgbClr val="464646"/>
                </a:solidFill>
                <a:effectLst/>
                <a:latin typeface="Open Sans" panose="020B0606030504020204" pitchFamily="34" charset="0"/>
              </a:rPr>
              <a:t>(b)</a:t>
            </a:r>
            <a:r>
              <a:rPr lang="en-US" b="0" i="0" dirty="0">
                <a:solidFill>
                  <a:srgbClr val="464646"/>
                </a:solidFill>
                <a:effectLst/>
                <a:latin typeface="Open Sans" panose="020B0606030504020204" pitchFamily="34" charset="0"/>
              </a:rPr>
              <a:t> the same model with net lithospheric rotation removed, and </a:t>
            </a:r>
            <a:r>
              <a:rPr lang="en-US" b="1" i="0" dirty="0">
                <a:solidFill>
                  <a:srgbClr val="464646"/>
                </a:solidFill>
                <a:effectLst/>
                <a:latin typeface="Open Sans" panose="020B0606030504020204" pitchFamily="34" charset="0"/>
              </a:rPr>
              <a:t>(c)</a:t>
            </a:r>
            <a:r>
              <a:rPr lang="en-US" b="0" i="0" dirty="0">
                <a:solidFill>
                  <a:srgbClr val="464646"/>
                </a:solidFill>
                <a:effectLst/>
                <a:latin typeface="Open Sans" panose="020B0606030504020204" pitchFamily="34" charset="0"/>
              </a:rPr>
              <a:t> our optimized mantle reference frame. </a:t>
            </a:r>
            <a:r>
              <a:rPr lang="en-US" b="0" i="0" dirty="0" err="1">
                <a:solidFill>
                  <a:srgbClr val="464646"/>
                </a:solidFill>
                <a:effectLst/>
                <a:latin typeface="Open Sans" panose="020B0606030504020204" pitchFamily="34" charset="0"/>
              </a:rPr>
              <a:t>Colours</a:t>
            </a:r>
            <a:r>
              <a:rPr lang="en-US" b="0" i="0" dirty="0">
                <a:solidFill>
                  <a:srgbClr val="464646"/>
                </a:solidFill>
                <a:effectLst/>
                <a:latin typeface="Open Sans" panose="020B0606030504020204" pitchFamily="34" charset="0"/>
              </a:rPr>
              <a:t> are proportional to the length of subduction zones, which are either retreating (blue) or advancing (red) at a given rate. Both the no-net-rotation and optimized models limit the occurrence of unreasonably fast trench retreat or advance.</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103</a:t>
            </a:fld>
            <a:endParaRPr lang="en-US"/>
          </a:p>
        </p:txBody>
      </p:sp>
    </p:spTree>
    <p:extLst>
      <p:ext uri="{BB962C8B-B14F-4D97-AF65-F5344CB8AC3E}">
        <p14:creationId xmlns:p14="http://schemas.microsoft.com/office/powerpoint/2010/main" val="428817574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104</a:t>
            </a:fld>
            <a:endParaRPr lang="en-US"/>
          </a:p>
        </p:txBody>
      </p:sp>
    </p:spTree>
    <p:extLst>
      <p:ext uri="{BB962C8B-B14F-4D97-AF65-F5344CB8AC3E}">
        <p14:creationId xmlns:p14="http://schemas.microsoft.com/office/powerpoint/2010/main" val="157355247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Merdith</a:t>
            </a:r>
            <a:r>
              <a:rPr lang="en-US" dirty="0"/>
              <a:t> et al 2021.</a:t>
            </a:r>
          </a:p>
        </p:txBody>
      </p:sp>
      <p:sp>
        <p:nvSpPr>
          <p:cNvPr id="4" name="Slide Number Placeholder 3"/>
          <p:cNvSpPr>
            <a:spLocks noGrp="1"/>
          </p:cNvSpPr>
          <p:nvPr>
            <p:ph type="sldNum" sz="quarter" idx="5"/>
          </p:nvPr>
        </p:nvSpPr>
        <p:spPr/>
        <p:txBody>
          <a:bodyPr/>
          <a:lstStyle/>
          <a:p>
            <a:fld id="{886EE2FA-82B5-4569-9418-9B2E0A5C87C9}" type="slidenum">
              <a:rPr lang="en-US" smtClean="0"/>
              <a:t>106</a:t>
            </a:fld>
            <a:endParaRPr lang="en-US"/>
          </a:p>
        </p:txBody>
      </p:sp>
    </p:spTree>
    <p:extLst>
      <p:ext uri="{BB962C8B-B14F-4D97-AF65-F5344CB8AC3E}">
        <p14:creationId xmlns:p14="http://schemas.microsoft.com/office/powerpoint/2010/main" val="159791729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107</a:t>
            </a:fld>
            <a:endParaRPr lang="en-US"/>
          </a:p>
        </p:txBody>
      </p:sp>
    </p:spTree>
    <p:extLst>
      <p:ext uri="{BB962C8B-B14F-4D97-AF65-F5344CB8AC3E}">
        <p14:creationId xmlns:p14="http://schemas.microsoft.com/office/powerpoint/2010/main" val="366482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A sketch outlining the link between the viscous convection within the Earth’s mantle and tectonic surface plate motions, deforming Earth’s surface across wide areas. Shown are the relative positions and motion of some of Earth’s continental (brown) and oceanic plates (blue) captured by the hypothetical cross-section through the middle of the planet. The dynamic link between surface and mantle motion is highlighted by arrows representing first-order material flow direction. This global-scale mantle flow is believed to also affect the shape, position and mobility of large low shear-velocity provinces (LLSVPs; red) at the base of the mantle (yellow) just above the Earth’s core (orange).</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3"/>
              </a:rPr>
              <a:t>Clint P. Conrad</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01.09.2021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4"/>
              </a:rPr>
              <a:t>Attribution-</a:t>
            </a:r>
            <a:r>
              <a:rPr lang="en-US" b="0" i="0" u="sng" dirty="0" err="1">
                <a:solidFill>
                  <a:srgbClr val="46555B"/>
                </a:solidFill>
                <a:effectLst/>
                <a:latin typeface="inherit"/>
                <a:hlinkClick r:id="rId4"/>
              </a:rPr>
              <a:t>ShareAlike</a:t>
            </a:r>
            <a:r>
              <a:rPr lang="en-US" b="0" i="0" u="sng" dirty="0">
                <a:solidFill>
                  <a:srgbClr val="46555B"/>
                </a:solidFill>
                <a:effectLst/>
                <a:latin typeface="inherit"/>
                <a:hlinkClick r:id="rId4"/>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Clint Conrad based on Conrad et al. (2013)</a:t>
            </a:r>
            <a:r>
              <a:rPr lang="en-US" b="0" i="0" dirty="0">
                <a:solidFill>
                  <a:srgbClr val="4A4A4A"/>
                </a:solidFill>
                <a:effectLst/>
                <a:latin typeface="inherit"/>
              </a:rPr>
              <a:t> </a:t>
            </a:r>
            <a:r>
              <a:rPr lang="en-US" b="0" i="1" dirty="0">
                <a:solidFill>
                  <a:srgbClr val="4A4A4A"/>
                </a:solidFill>
                <a:effectLst/>
                <a:latin typeface="inherit"/>
              </a:rPr>
              <a:t>is available via the open-access s-Ink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Conrad, C., Steinberger, B. &amp; </a:t>
            </a:r>
            <a:r>
              <a:rPr lang="en-US" b="0" i="0" dirty="0" err="1">
                <a:solidFill>
                  <a:srgbClr val="4A4A4A"/>
                </a:solidFill>
                <a:effectLst/>
                <a:latin typeface="inherit"/>
              </a:rPr>
              <a:t>Torsvik</a:t>
            </a:r>
            <a:r>
              <a:rPr lang="en-US" b="0" i="0" dirty="0">
                <a:solidFill>
                  <a:srgbClr val="4A4A4A"/>
                </a:solidFill>
                <a:effectLst/>
                <a:latin typeface="inherit"/>
              </a:rPr>
              <a:t>, T. Stability of active mantle upwelling revealed by net characteristics of plate tectonics. Nature 498, 479–482 (2013). </a:t>
            </a:r>
            <a:r>
              <a:rPr lang="en-US" b="0" i="0" u="sng" dirty="0">
                <a:solidFill>
                  <a:srgbClr val="46555B"/>
                </a:solidFill>
                <a:effectLst/>
                <a:latin typeface="inherit"/>
                <a:hlinkClick r:id="rId5"/>
              </a:rPr>
              <a:t>https://doi.org/10.1038/nature12203</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12</a:t>
            </a:fld>
            <a:endParaRPr lang="en-US"/>
          </a:p>
        </p:txBody>
      </p:sp>
    </p:spTree>
    <p:extLst>
      <p:ext uri="{BB962C8B-B14F-4D97-AF65-F5344CB8AC3E}">
        <p14:creationId xmlns:p14="http://schemas.microsoft.com/office/powerpoint/2010/main" val="375094762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Frontiers | The Cretaceous Normal </a:t>
            </a:r>
            <a:r>
              <a:rPr lang="en-US" dirty="0" err="1">
                <a:hlinkClick r:id="rId3"/>
              </a:rPr>
              <a:t>Superchron</a:t>
            </a:r>
            <a:r>
              <a:rPr lang="en-US" dirty="0">
                <a:hlinkClick r:id="rId3"/>
              </a:rPr>
              <a:t>: A Mini-Review of Its Discovery, Short Reversal Events, </a:t>
            </a:r>
            <a:r>
              <a:rPr lang="en-US" dirty="0" err="1">
                <a:hlinkClick r:id="rId3"/>
              </a:rPr>
              <a:t>Paleointensity</a:t>
            </a:r>
            <a:r>
              <a:rPr lang="en-US" dirty="0">
                <a:hlinkClick r:id="rId3"/>
              </a:rPr>
              <a:t>, Paleosecular Variations, Paleoenvironment, Volcanism, and Mechanism (frontiersin.org)</a:t>
            </a:r>
            <a:r>
              <a:rPr lang="en-US" dirty="0"/>
              <a:t> </a:t>
            </a:r>
            <a:r>
              <a:rPr lang="en-US" dirty="0">
                <a:hlinkClick r:id="rId4"/>
              </a:rPr>
              <a:t>Do </a:t>
            </a:r>
            <a:r>
              <a:rPr lang="en-US" dirty="0" err="1">
                <a:hlinkClick r:id="rId4"/>
              </a:rPr>
              <a:t>superchrons</a:t>
            </a:r>
            <a:r>
              <a:rPr lang="en-US" dirty="0">
                <a:hlinkClick r:id="rId4"/>
              </a:rPr>
              <a:t> occur without any palaeomagnetic warning? - ScienceDirect</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108</a:t>
            </a:fld>
            <a:endParaRPr lang="en-US"/>
          </a:p>
        </p:txBody>
      </p:sp>
    </p:spTree>
    <p:extLst>
      <p:ext uri="{BB962C8B-B14F-4D97-AF65-F5344CB8AC3E}">
        <p14:creationId xmlns:p14="http://schemas.microsoft.com/office/powerpoint/2010/main" val="211516887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007398"/>
                </a:solidFill>
                <a:effectLst/>
                <a:latin typeface="NexusSans"/>
                <a:hlinkClick r:id="rId3" tooltip="Persistent link using digital object identifier"/>
              </a:rPr>
              <a:t>https://doi.org/10.1016/B0-12-369396-9/00103-9</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110</a:t>
            </a:fld>
            <a:endParaRPr lang="en-US"/>
          </a:p>
        </p:txBody>
      </p:sp>
    </p:spTree>
    <p:extLst>
      <p:ext uri="{BB962C8B-B14F-4D97-AF65-F5344CB8AC3E}">
        <p14:creationId xmlns:p14="http://schemas.microsoft.com/office/powerpoint/2010/main" val="420593631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https://www.sciencedirect.com/science/article/pii/S001282522200157X#f0120</a:t>
            </a:r>
          </a:p>
        </p:txBody>
      </p:sp>
      <p:sp>
        <p:nvSpPr>
          <p:cNvPr id="4" name="Slide Number Placeholder 3"/>
          <p:cNvSpPr>
            <a:spLocks noGrp="1"/>
          </p:cNvSpPr>
          <p:nvPr>
            <p:ph type="sldNum" sz="quarter" idx="5"/>
          </p:nvPr>
        </p:nvSpPr>
        <p:spPr/>
        <p:txBody>
          <a:bodyPr/>
          <a:lstStyle/>
          <a:p>
            <a:fld id="{886EE2FA-82B5-4569-9418-9B2E0A5C87C9}" type="slidenum">
              <a:rPr lang="en-US" smtClean="0"/>
              <a:t>111</a:t>
            </a:fld>
            <a:endParaRPr lang="en-US"/>
          </a:p>
        </p:txBody>
      </p:sp>
    </p:spTree>
    <p:extLst>
      <p:ext uri="{BB962C8B-B14F-4D97-AF65-F5344CB8AC3E}">
        <p14:creationId xmlns:p14="http://schemas.microsoft.com/office/powerpoint/2010/main" val="11799667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https://www.sciencedirect.com/science/article/pii/S1342937X16000319</a:t>
            </a:r>
          </a:p>
        </p:txBody>
      </p:sp>
      <p:sp>
        <p:nvSpPr>
          <p:cNvPr id="4" name="Slide Number Placeholder 3"/>
          <p:cNvSpPr>
            <a:spLocks noGrp="1"/>
          </p:cNvSpPr>
          <p:nvPr>
            <p:ph type="sldNum" sz="quarter" idx="5"/>
          </p:nvPr>
        </p:nvSpPr>
        <p:spPr/>
        <p:txBody>
          <a:bodyPr/>
          <a:lstStyle/>
          <a:p>
            <a:fld id="{886EE2FA-82B5-4569-9418-9B2E0A5C87C9}" type="slidenum">
              <a:rPr lang="en-US" smtClean="0"/>
              <a:t>115</a:t>
            </a:fld>
            <a:endParaRPr lang="en-US"/>
          </a:p>
        </p:txBody>
      </p:sp>
    </p:spTree>
    <p:extLst>
      <p:ext uri="{BB962C8B-B14F-4D97-AF65-F5344CB8AC3E}">
        <p14:creationId xmlns:p14="http://schemas.microsoft.com/office/powerpoint/2010/main" val="391360528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https://www.sciencedirect.com/science/article/pii/S1342937X16000319</a:t>
            </a:r>
          </a:p>
        </p:txBody>
      </p:sp>
      <p:sp>
        <p:nvSpPr>
          <p:cNvPr id="4" name="Slide Number Placeholder 3"/>
          <p:cNvSpPr>
            <a:spLocks noGrp="1"/>
          </p:cNvSpPr>
          <p:nvPr>
            <p:ph type="sldNum" sz="quarter" idx="5"/>
          </p:nvPr>
        </p:nvSpPr>
        <p:spPr/>
        <p:txBody>
          <a:bodyPr/>
          <a:lstStyle/>
          <a:p>
            <a:fld id="{886EE2FA-82B5-4569-9418-9B2E0A5C87C9}" type="slidenum">
              <a:rPr lang="en-US" smtClean="0"/>
              <a:t>116</a:t>
            </a:fld>
            <a:endParaRPr lang="en-US"/>
          </a:p>
        </p:txBody>
      </p:sp>
    </p:spTree>
    <p:extLst>
      <p:ext uri="{BB962C8B-B14F-4D97-AF65-F5344CB8AC3E}">
        <p14:creationId xmlns:p14="http://schemas.microsoft.com/office/powerpoint/2010/main" val="44916985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https://www.sciencedirect.com/science/article/pii/S1342937X16000319#f0025</a:t>
            </a:r>
          </a:p>
        </p:txBody>
      </p:sp>
      <p:sp>
        <p:nvSpPr>
          <p:cNvPr id="4" name="Slide Number Placeholder 3"/>
          <p:cNvSpPr>
            <a:spLocks noGrp="1"/>
          </p:cNvSpPr>
          <p:nvPr>
            <p:ph type="sldNum" sz="quarter" idx="5"/>
          </p:nvPr>
        </p:nvSpPr>
        <p:spPr/>
        <p:txBody>
          <a:bodyPr/>
          <a:lstStyle/>
          <a:p>
            <a:fld id="{886EE2FA-82B5-4569-9418-9B2E0A5C87C9}" type="slidenum">
              <a:rPr lang="en-US" smtClean="0"/>
              <a:t>117</a:t>
            </a:fld>
            <a:endParaRPr lang="en-US"/>
          </a:p>
        </p:txBody>
      </p:sp>
    </p:spTree>
    <p:extLst>
      <p:ext uri="{BB962C8B-B14F-4D97-AF65-F5344CB8AC3E}">
        <p14:creationId xmlns:p14="http://schemas.microsoft.com/office/powerpoint/2010/main" val="249230446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Merdith</a:t>
            </a:r>
            <a:r>
              <a:rPr lang="en-US" dirty="0"/>
              <a:t> et al 2021.</a:t>
            </a:r>
          </a:p>
        </p:txBody>
      </p:sp>
      <p:sp>
        <p:nvSpPr>
          <p:cNvPr id="4" name="Slide Number Placeholder 3"/>
          <p:cNvSpPr>
            <a:spLocks noGrp="1"/>
          </p:cNvSpPr>
          <p:nvPr>
            <p:ph type="sldNum" sz="quarter" idx="5"/>
          </p:nvPr>
        </p:nvSpPr>
        <p:spPr/>
        <p:txBody>
          <a:bodyPr/>
          <a:lstStyle/>
          <a:p>
            <a:fld id="{886EE2FA-82B5-4569-9418-9B2E0A5C87C9}" type="slidenum">
              <a:rPr lang="en-US" smtClean="0"/>
              <a:t>119</a:t>
            </a:fld>
            <a:endParaRPr lang="en-US"/>
          </a:p>
        </p:txBody>
      </p:sp>
    </p:spTree>
    <p:extLst>
      <p:ext uri="{BB962C8B-B14F-4D97-AF65-F5344CB8AC3E}">
        <p14:creationId xmlns:p14="http://schemas.microsoft.com/office/powerpoint/2010/main" val="56229279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747474"/>
                </a:solidFill>
                <a:effectLst/>
                <a:latin typeface="Open Sans" panose="020B0606030504020204" pitchFamily="34" charset="0"/>
              </a:rPr>
              <a:t>Mantle reference frames use mantle features such as upwellings and subducted slabs as an absolute reference to plate motion. These reference frames do not always reflect the true position of past continents as they neglect true polar wander. This is shown in the figure with the implied spin axis of the Earth in a mantle frame actually in a different place in the paleomagnetic frame due to a shifting of the plate-mantle system relative to the core. Image by Rachel O’Brien and based on Conrad et al, 2013.</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123</a:t>
            </a:fld>
            <a:endParaRPr lang="en-US"/>
          </a:p>
        </p:txBody>
      </p:sp>
    </p:spTree>
    <p:extLst>
      <p:ext uri="{BB962C8B-B14F-4D97-AF65-F5344CB8AC3E}">
        <p14:creationId xmlns:p14="http://schemas.microsoft.com/office/powerpoint/2010/main" val="191208082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Torsvik</a:t>
            </a:r>
            <a:r>
              <a:rPr lang="en-US" dirty="0"/>
              <a:t> and cocks 2021</a:t>
            </a:r>
          </a:p>
        </p:txBody>
      </p:sp>
      <p:sp>
        <p:nvSpPr>
          <p:cNvPr id="4" name="Slide Number Placeholder 3"/>
          <p:cNvSpPr>
            <a:spLocks noGrp="1"/>
          </p:cNvSpPr>
          <p:nvPr>
            <p:ph type="sldNum" sz="quarter" idx="5"/>
          </p:nvPr>
        </p:nvSpPr>
        <p:spPr/>
        <p:txBody>
          <a:bodyPr/>
          <a:lstStyle/>
          <a:p>
            <a:fld id="{886EE2FA-82B5-4569-9418-9B2E0A5C87C9}" type="slidenum">
              <a:rPr lang="en-US" smtClean="0"/>
              <a:t>124</a:t>
            </a:fld>
            <a:endParaRPr lang="en-US"/>
          </a:p>
        </p:txBody>
      </p:sp>
    </p:spTree>
    <p:extLst>
      <p:ext uri="{BB962C8B-B14F-4D97-AF65-F5344CB8AC3E}">
        <p14:creationId xmlns:p14="http://schemas.microsoft.com/office/powerpoint/2010/main" val="345540581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https://youtu.be/UEEFlmxVh94</a:t>
            </a:r>
            <a:r>
              <a:rPr lang="en-US" dirty="0"/>
              <a:t> </a:t>
            </a: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130</a:t>
            </a:fld>
            <a:endParaRPr lang="en-US"/>
          </a:p>
        </p:txBody>
      </p:sp>
    </p:spTree>
    <p:extLst>
      <p:ext uri="{BB962C8B-B14F-4D97-AF65-F5344CB8AC3E}">
        <p14:creationId xmlns:p14="http://schemas.microsoft.com/office/powerpoint/2010/main" val="1457944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birth of ocean basins</a:t>
            </a:r>
          </a:p>
        </p:txBody>
      </p:sp>
      <p:sp>
        <p:nvSpPr>
          <p:cNvPr id="4" name="Slide Number Placeholder 3"/>
          <p:cNvSpPr>
            <a:spLocks noGrp="1"/>
          </p:cNvSpPr>
          <p:nvPr>
            <p:ph type="sldNum" sz="quarter" idx="5"/>
          </p:nvPr>
        </p:nvSpPr>
        <p:spPr/>
        <p:txBody>
          <a:bodyPr/>
          <a:lstStyle/>
          <a:p>
            <a:fld id="{886EE2FA-82B5-4569-9418-9B2E0A5C87C9}" type="slidenum">
              <a:rPr lang="en-US" smtClean="0"/>
              <a:t>13</a:t>
            </a:fld>
            <a:endParaRPr lang="en-US"/>
          </a:p>
        </p:txBody>
      </p:sp>
    </p:spTree>
    <p:extLst>
      <p:ext uri="{BB962C8B-B14F-4D97-AF65-F5344CB8AC3E}">
        <p14:creationId xmlns:p14="http://schemas.microsoft.com/office/powerpoint/2010/main" val="18185402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Geodynamics | Why plate tectonic reference frames are important? (egu.eu)</a:t>
            </a:r>
            <a:endParaRPr lang="en-US" dirty="0"/>
          </a:p>
          <a:p>
            <a:r>
              <a:rPr lang="en-US" dirty="0">
                <a:hlinkClick r:id="rId4"/>
              </a:rPr>
              <a:t>Abstract EGU23-10673 (copernicus.org)</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131</a:t>
            </a:fld>
            <a:endParaRPr lang="en-US"/>
          </a:p>
        </p:txBody>
      </p:sp>
    </p:spTree>
    <p:extLst>
      <p:ext uri="{BB962C8B-B14F-4D97-AF65-F5344CB8AC3E}">
        <p14:creationId xmlns:p14="http://schemas.microsoft.com/office/powerpoint/2010/main" val="50123046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Geodynamics | Why plate tectonic reference frames are important? (egu.eu)</a:t>
            </a:r>
            <a:endParaRPr lang="en-US" dirty="0"/>
          </a:p>
          <a:p>
            <a:r>
              <a:rPr lang="en-US" dirty="0">
                <a:hlinkClick r:id="rId4"/>
              </a:rPr>
              <a:t>Abstract EGU23-10673 (copernicus.org)</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132</a:t>
            </a:fld>
            <a:endParaRPr lang="en-US"/>
          </a:p>
        </p:txBody>
      </p:sp>
    </p:spTree>
    <p:extLst>
      <p:ext uri="{BB962C8B-B14F-4D97-AF65-F5344CB8AC3E}">
        <p14:creationId xmlns:p14="http://schemas.microsoft.com/office/powerpoint/2010/main" val="128159274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Geodynamics | Why plate tectonic reference frames are important? (egu.eu)</a:t>
            </a:r>
            <a:endParaRPr lang="en-US" dirty="0"/>
          </a:p>
          <a:p>
            <a:r>
              <a:rPr lang="en-US" dirty="0">
                <a:hlinkClick r:id="rId4"/>
              </a:rPr>
              <a:t>Abstract EGU23-10673 (copernicus.org)</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133</a:t>
            </a:fld>
            <a:endParaRPr lang="en-US"/>
          </a:p>
        </p:txBody>
      </p:sp>
    </p:spTree>
    <p:extLst>
      <p:ext uri="{BB962C8B-B14F-4D97-AF65-F5344CB8AC3E}">
        <p14:creationId xmlns:p14="http://schemas.microsoft.com/office/powerpoint/2010/main" val="366798798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Geodynamics | Why plate tectonic reference frames are important? (egu.eu)</a:t>
            </a:r>
            <a:endParaRPr lang="en-US" dirty="0"/>
          </a:p>
          <a:p>
            <a:r>
              <a:rPr lang="en-US" dirty="0">
                <a:hlinkClick r:id="rId4"/>
              </a:rPr>
              <a:t>Abstract EGU23-10673 (copernicus.org)</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134</a:t>
            </a:fld>
            <a:endParaRPr lang="en-US"/>
          </a:p>
        </p:txBody>
      </p:sp>
    </p:spTree>
    <p:extLst>
      <p:ext uri="{BB962C8B-B14F-4D97-AF65-F5344CB8AC3E}">
        <p14:creationId xmlns:p14="http://schemas.microsoft.com/office/powerpoint/2010/main" val="269547773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Geodynamics | Why plate tectonic reference frames are important? (egu.eu)</a:t>
            </a:r>
            <a:endParaRPr lang="en-US" dirty="0"/>
          </a:p>
          <a:p>
            <a:r>
              <a:rPr lang="en-US" dirty="0">
                <a:hlinkClick r:id="rId4"/>
              </a:rPr>
              <a:t>Abstract EGU23-10673 (copernicus.org)</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135</a:t>
            </a:fld>
            <a:endParaRPr lang="en-US"/>
          </a:p>
        </p:txBody>
      </p:sp>
    </p:spTree>
    <p:extLst>
      <p:ext uri="{BB962C8B-B14F-4D97-AF65-F5344CB8AC3E}">
        <p14:creationId xmlns:p14="http://schemas.microsoft.com/office/powerpoint/2010/main" val="423176042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64646"/>
                </a:solidFill>
                <a:effectLst/>
                <a:latin typeface="Open Sans" panose="020B0606030504020204" pitchFamily="34" charset="0"/>
              </a:rPr>
              <a:t>Plate reconstructions based on alternative approaches for modelling absolute plate motions, with reference frames based on paleomagnetic data (PMAG) (</a:t>
            </a:r>
            <a:r>
              <a:rPr lang="en-US" b="0" i="0" dirty="0" err="1">
                <a:solidFill>
                  <a:srgbClr val="464646"/>
                </a:solidFill>
                <a:effectLst/>
                <a:latin typeface="Open Sans" panose="020B0606030504020204" pitchFamily="34" charset="0"/>
              </a:rPr>
              <a:t>Merdith</a:t>
            </a:r>
            <a:r>
              <a:rPr lang="en-US" b="0" i="0" dirty="0">
                <a:solidFill>
                  <a:srgbClr val="464646"/>
                </a:solidFill>
                <a:effectLst/>
                <a:latin typeface="Open Sans" panose="020B0606030504020204" pitchFamily="34" charset="0"/>
              </a:rPr>
              <a:t> et al., 2021), no-net-rotation (NNR), tectonic-rules-based optimization (OPT), </a:t>
            </a:r>
            <a:r>
              <a:rPr lang="en-US" b="0" i="0" dirty="0" err="1">
                <a:solidFill>
                  <a:srgbClr val="464646"/>
                </a:solidFill>
                <a:effectLst/>
                <a:latin typeface="Open Sans" panose="020B0606030504020204" pitchFamily="34" charset="0"/>
              </a:rPr>
              <a:t>orthoversion</a:t>
            </a:r>
            <a:r>
              <a:rPr lang="en-US" b="0" i="0" dirty="0">
                <a:solidFill>
                  <a:srgbClr val="464646"/>
                </a:solidFill>
                <a:effectLst/>
                <a:latin typeface="Open Sans" panose="020B0606030504020204" pitchFamily="34" charset="0"/>
              </a:rPr>
              <a:t> from Cao et al. (2021a) following Mitchell et al. (2012), and a combination of paleomagnetic data and aligning LIPs with the edges of LLSVPs assumed to be stationary (</a:t>
            </a:r>
            <a:r>
              <a:rPr lang="en-US" b="0" i="0" dirty="0" err="1">
                <a:solidFill>
                  <a:srgbClr val="464646"/>
                </a:solidFill>
                <a:effectLst/>
                <a:latin typeface="Open Sans" panose="020B0606030504020204" pitchFamily="34" charset="0"/>
              </a:rPr>
              <a:t>Torsvik</a:t>
            </a:r>
            <a:r>
              <a:rPr lang="en-US" b="0" i="0" dirty="0">
                <a:solidFill>
                  <a:srgbClr val="464646"/>
                </a:solidFill>
                <a:effectLst/>
                <a:latin typeface="Open Sans" panose="020B0606030504020204" pitchFamily="34" charset="0"/>
              </a:rPr>
              <a:t> and Cocks, 2019), covering the time period from 200–900 Ma. The reconstruction of </a:t>
            </a:r>
            <a:r>
              <a:rPr lang="en-US" b="0" i="0" dirty="0" err="1">
                <a:solidFill>
                  <a:srgbClr val="464646"/>
                </a:solidFill>
                <a:effectLst/>
                <a:latin typeface="Open Sans" panose="020B0606030504020204" pitchFamily="34" charset="0"/>
              </a:rPr>
              <a:t>Torsvik</a:t>
            </a:r>
            <a:r>
              <a:rPr lang="en-US" b="0" i="0" dirty="0">
                <a:solidFill>
                  <a:srgbClr val="464646"/>
                </a:solidFill>
                <a:effectLst/>
                <a:latin typeface="Open Sans" panose="020B0606030504020204" pitchFamily="34" charset="0"/>
              </a:rPr>
              <a:t> and Cocks (2019) does not extend back to 600 Ma and older. Continents are outlined in beige, while subduction zones are toothed black lines. The present-day position of continents is shown in light grey in the background as a reference. </a:t>
            </a:r>
            <a:r>
              <a:rPr lang="en-US" dirty="0">
                <a:hlinkClick r:id="rId3"/>
              </a:rPr>
              <a:t>SE - A tectonic-rules-based mantle reference frame since 1 billion years ago – implications for supercontinent cycles and plate–mantle system evolution (copernicus.org)</a:t>
            </a:r>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136</a:t>
            </a:fld>
            <a:endParaRPr lang="en-US"/>
          </a:p>
        </p:txBody>
      </p:sp>
    </p:spTree>
    <p:extLst>
      <p:ext uri="{BB962C8B-B14F-4D97-AF65-F5344CB8AC3E}">
        <p14:creationId xmlns:p14="http://schemas.microsoft.com/office/powerpoint/2010/main" val="376190295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137</a:t>
            </a:fld>
            <a:endParaRPr lang="en-US"/>
          </a:p>
        </p:txBody>
      </p:sp>
    </p:spTree>
    <p:extLst>
      <p:ext uri="{BB962C8B-B14F-4D97-AF65-F5344CB8AC3E}">
        <p14:creationId xmlns:p14="http://schemas.microsoft.com/office/powerpoint/2010/main" val="39728292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141</a:t>
            </a:fld>
            <a:endParaRPr lang="en-US"/>
          </a:p>
        </p:txBody>
      </p:sp>
    </p:spTree>
    <p:extLst>
      <p:ext uri="{BB962C8B-B14F-4D97-AF65-F5344CB8AC3E}">
        <p14:creationId xmlns:p14="http://schemas.microsoft.com/office/powerpoint/2010/main" val="377476020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143</a:t>
            </a:fld>
            <a:endParaRPr lang="en-US"/>
          </a:p>
        </p:txBody>
      </p:sp>
    </p:spTree>
    <p:extLst>
      <p:ext uri="{BB962C8B-B14F-4D97-AF65-F5344CB8AC3E}">
        <p14:creationId xmlns:p14="http://schemas.microsoft.com/office/powerpoint/2010/main" val="40986321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https://ponungeologentuvida.files.wordpress.com/2014/02/geologc3ada-de-la-tierra-media.pdf</a:t>
            </a:r>
          </a:p>
        </p:txBody>
      </p:sp>
      <p:sp>
        <p:nvSpPr>
          <p:cNvPr id="4" name="Slide Number Placeholder 3"/>
          <p:cNvSpPr>
            <a:spLocks noGrp="1"/>
          </p:cNvSpPr>
          <p:nvPr>
            <p:ph type="sldNum" sz="quarter" idx="5"/>
          </p:nvPr>
        </p:nvSpPr>
        <p:spPr/>
        <p:txBody>
          <a:bodyPr/>
          <a:lstStyle/>
          <a:p>
            <a:fld id="{886EE2FA-82B5-4569-9418-9B2E0A5C87C9}" type="slidenum">
              <a:rPr lang="en-US" smtClean="0"/>
              <a:t>144</a:t>
            </a:fld>
            <a:endParaRPr lang="en-US"/>
          </a:p>
        </p:txBody>
      </p:sp>
    </p:spTree>
    <p:extLst>
      <p:ext uri="{BB962C8B-B14F-4D97-AF65-F5344CB8AC3E}">
        <p14:creationId xmlns:p14="http://schemas.microsoft.com/office/powerpoint/2010/main" val="19943832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A schematic highlighting the ocean-plate formation, cooling and destruction as part of the planet’s global mantle convection driven by the temperature gradient between its hot deep interior and the cold surface environment. Ocean-Plate Tectonics is the concept that describes not only the horizontal surface motion of the oceanic plate (grey arrow), but also highlights the pull from its subducted portion as the main driver (green arrow), distinguishes the oceanic plate (dark brown) from its continental counterpart, acknowledges the plate–mantle coupling that induces characteristic regional mantle-flow patterns (black flow lines), and describes the dynamics of the oceanic plate as part of the larger framework of global mantle convection that transports heat out of the interior (light-red arrow) due to the heat gradient between the planetary interior and outer space.</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3"/>
              </a:rPr>
              <a:t>Fabio </a:t>
            </a:r>
            <a:r>
              <a:rPr lang="en-US" b="0" i="0" u="sng" dirty="0" err="1">
                <a:solidFill>
                  <a:srgbClr val="46555B"/>
                </a:solidFill>
                <a:effectLst/>
                <a:latin typeface="inherit"/>
                <a:hlinkClick r:id="rId3"/>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22.09.2022</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4"/>
              </a:rPr>
              <a:t>Attribution-</a:t>
            </a:r>
            <a:r>
              <a:rPr lang="en-US" b="0" i="0" u="sng" dirty="0" err="1">
                <a:solidFill>
                  <a:srgbClr val="46555B"/>
                </a:solidFill>
                <a:effectLst/>
                <a:latin typeface="inherit"/>
                <a:hlinkClick r:id="rId4"/>
              </a:rPr>
              <a:t>ShareAlike</a:t>
            </a:r>
            <a:r>
              <a:rPr lang="en-US" b="0" i="0" u="sng" dirty="0">
                <a:solidFill>
                  <a:srgbClr val="46555B"/>
                </a:solidFill>
                <a:effectLst/>
                <a:latin typeface="inherit"/>
                <a:hlinkClick r:id="rId4"/>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from </a:t>
            </a:r>
            <a:r>
              <a:rPr lang="en-US" b="0" i="1" dirty="0" err="1">
                <a:solidFill>
                  <a:srgbClr val="4A4A4A"/>
                </a:solidFill>
                <a:effectLst/>
                <a:latin typeface="inherit"/>
              </a:rPr>
              <a:t>Crameri</a:t>
            </a:r>
            <a:r>
              <a:rPr lang="en-US" b="0" i="1" dirty="0">
                <a:solidFill>
                  <a:srgbClr val="4A4A4A"/>
                </a:solidFill>
                <a:effectLst/>
                <a:latin typeface="inherit"/>
              </a:rPr>
              <a:t> et al. (2019) is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 </a:t>
            </a:r>
            <a:r>
              <a:rPr lang="en-US" b="0" i="0" dirty="0" err="1">
                <a:solidFill>
                  <a:srgbClr val="4A4A4A"/>
                </a:solidFill>
                <a:effectLst/>
                <a:latin typeface="inherit"/>
              </a:rPr>
              <a:t>Crameri</a:t>
            </a:r>
            <a:r>
              <a:rPr lang="en-US" b="0" i="0" dirty="0">
                <a:solidFill>
                  <a:srgbClr val="4A4A4A"/>
                </a:solidFill>
                <a:effectLst/>
                <a:latin typeface="inherit"/>
              </a:rPr>
              <a:t>, F., C.P. Conrad, L. </a:t>
            </a:r>
            <a:r>
              <a:rPr lang="en-US" b="0" i="0" dirty="0" err="1">
                <a:solidFill>
                  <a:srgbClr val="4A4A4A"/>
                </a:solidFill>
                <a:effectLst/>
                <a:latin typeface="inherit"/>
              </a:rPr>
              <a:t>Montési</a:t>
            </a:r>
            <a:r>
              <a:rPr lang="en-US" b="0" i="0" dirty="0">
                <a:solidFill>
                  <a:srgbClr val="4A4A4A"/>
                </a:solidFill>
                <a:effectLst/>
                <a:latin typeface="inherit"/>
              </a:rPr>
              <a:t>, and C.R. Lithgow-</a:t>
            </a:r>
            <a:r>
              <a:rPr lang="en-US" b="0" i="0" dirty="0" err="1">
                <a:solidFill>
                  <a:srgbClr val="4A4A4A"/>
                </a:solidFill>
                <a:effectLst/>
                <a:latin typeface="inherit"/>
              </a:rPr>
              <a:t>Bertelloni</a:t>
            </a:r>
            <a:r>
              <a:rPr lang="en-US" b="0" i="0" dirty="0">
                <a:solidFill>
                  <a:srgbClr val="4A4A4A"/>
                </a:solidFill>
                <a:effectLst/>
                <a:latin typeface="inherit"/>
              </a:rPr>
              <a:t> (2019), The dynamic life of an oceanic plate, Tectonophysics, 760, 107-135, </a:t>
            </a:r>
            <a:r>
              <a:rPr lang="en-US" b="0" i="0" u="sng" dirty="0">
                <a:solidFill>
                  <a:srgbClr val="46555B"/>
                </a:solidFill>
                <a:effectLst/>
                <a:latin typeface="inherit"/>
                <a:hlinkClick r:id="rId5"/>
              </a:rPr>
              <a:t>doi:10.1016/j.tecto.2018.03.016</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15</a:t>
            </a:fld>
            <a:endParaRPr lang="en-US"/>
          </a:p>
        </p:txBody>
      </p:sp>
    </p:spTree>
    <p:extLst>
      <p:ext uri="{BB962C8B-B14F-4D97-AF65-F5344CB8AC3E}">
        <p14:creationId xmlns:p14="http://schemas.microsoft.com/office/powerpoint/2010/main" val="37820416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4A4A4A"/>
                </a:solidFill>
                <a:effectLst/>
                <a:latin typeface="inherit"/>
              </a:rPr>
              <a:t>Maps of the age of oceanic plates, which varies between 0 and around 200 Ma due to ongoing plate motion and recycling (i.e., </a:t>
            </a:r>
            <a:r>
              <a:rPr lang="en-US" b="1" i="0" u="sng" dirty="0">
                <a:solidFill>
                  <a:srgbClr val="46555B"/>
                </a:solidFill>
                <a:effectLst/>
                <a:latin typeface="inherit"/>
                <a:hlinkClick r:id="rId3"/>
              </a:rPr>
              <a:t>ocean-plate tectonics</a:t>
            </a:r>
            <a:r>
              <a:rPr lang="en-US" b="1" i="0" dirty="0">
                <a:solidFill>
                  <a:srgbClr val="4A4A4A"/>
                </a:solidFill>
                <a:effectLst/>
                <a:latin typeface="inherit"/>
              </a:rPr>
              <a:t>). Global ocean-plate age data from Müller et al. (1997) </a:t>
            </a:r>
            <a:r>
              <a:rPr lang="en-US" b="1" i="0" dirty="0" err="1">
                <a:solidFill>
                  <a:srgbClr val="4A4A4A"/>
                </a:solidFill>
                <a:effectLst/>
                <a:latin typeface="inherit"/>
              </a:rPr>
              <a:t>visualised</a:t>
            </a:r>
            <a:r>
              <a:rPr lang="en-US" b="1" i="0" dirty="0">
                <a:solidFill>
                  <a:srgbClr val="4A4A4A"/>
                </a:solidFill>
                <a:effectLst/>
                <a:latin typeface="inherit"/>
              </a:rPr>
              <a:t> on a custom Interrupted Mollweide map projection from </a:t>
            </a:r>
            <a:r>
              <a:rPr lang="en-US" b="1" i="0" dirty="0" err="1">
                <a:solidFill>
                  <a:srgbClr val="4A4A4A"/>
                </a:solidFill>
                <a:effectLst/>
                <a:latin typeface="inherit"/>
              </a:rPr>
              <a:t>Crameri</a:t>
            </a:r>
            <a:r>
              <a:rPr lang="en-US" b="1" i="0" dirty="0">
                <a:solidFill>
                  <a:srgbClr val="4A4A4A"/>
                </a:solidFill>
                <a:effectLst/>
                <a:latin typeface="inherit"/>
              </a:rPr>
              <a:t> et al. (2020) </a:t>
            </a:r>
            <a:r>
              <a:rPr lang="en-US" b="1" i="0" dirty="0" err="1">
                <a:solidFill>
                  <a:srgbClr val="4A4A4A"/>
                </a:solidFill>
                <a:effectLst/>
                <a:latin typeface="inherit"/>
              </a:rPr>
              <a:t>focussing</a:t>
            </a:r>
            <a:r>
              <a:rPr lang="en-US" b="1" i="0" dirty="0">
                <a:solidFill>
                  <a:srgbClr val="4A4A4A"/>
                </a:solidFill>
                <a:effectLst/>
                <a:latin typeface="inherit"/>
              </a:rPr>
              <a:t> on the World’s oceans.</a:t>
            </a:r>
            <a:r>
              <a:rPr lang="en-US" b="0" i="0" dirty="0">
                <a:solidFill>
                  <a:srgbClr val="4A4A4A"/>
                </a:solidFill>
                <a:effectLst/>
                <a:latin typeface="Open Sans" panose="020B0606030504020204" pitchFamily="34" charset="0"/>
              </a:rPr>
              <a:t> </a:t>
            </a:r>
            <a:r>
              <a:rPr lang="en-US" b="1" i="0" dirty="0">
                <a:solidFill>
                  <a:srgbClr val="4A4A4A"/>
                </a:solidFill>
                <a:effectLst/>
                <a:latin typeface="inherit"/>
              </a:rPr>
              <a:t>The Scientific </a:t>
            </a:r>
            <a:r>
              <a:rPr lang="en-US" b="1" i="0" dirty="0" err="1">
                <a:solidFill>
                  <a:srgbClr val="4A4A4A"/>
                </a:solidFill>
                <a:effectLst/>
                <a:latin typeface="inherit"/>
              </a:rPr>
              <a:t>colour</a:t>
            </a:r>
            <a:r>
              <a:rPr lang="en-US" b="1" i="0" dirty="0">
                <a:solidFill>
                  <a:srgbClr val="4A4A4A"/>
                </a:solidFill>
                <a:effectLst/>
                <a:latin typeface="inherit"/>
              </a:rPr>
              <a:t> map ‘</a:t>
            </a:r>
            <a:r>
              <a:rPr lang="en-US" b="1" i="1" u="sng" dirty="0" err="1">
                <a:solidFill>
                  <a:srgbClr val="46555B"/>
                </a:solidFill>
                <a:effectLst/>
                <a:latin typeface="inherit"/>
                <a:hlinkClick r:id="rId4"/>
              </a:rPr>
              <a:t>batlow</a:t>
            </a:r>
            <a:r>
              <a:rPr lang="en-US" b="1" i="0" dirty="0">
                <a:solidFill>
                  <a:srgbClr val="4A4A4A"/>
                </a:solidFill>
                <a:effectLst/>
                <a:latin typeface="inherit"/>
              </a:rPr>
              <a:t>‘ is used to represent data accurately and to all readers.</a:t>
            </a:r>
            <a:endParaRPr lang="en-US" b="0" i="0" dirty="0">
              <a:solidFill>
                <a:srgbClr val="4A4A4A"/>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4A4A4A"/>
                </a:solidFill>
                <a:effectLst/>
                <a:latin typeface="inherit"/>
              </a:rPr>
              <a:t>Creator: </a:t>
            </a:r>
            <a:r>
              <a:rPr lang="en-US" b="0" i="0" u="sng" dirty="0">
                <a:solidFill>
                  <a:srgbClr val="46555B"/>
                </a:solidFill>
                <a:effectLst/>
                <a:latin typeface="inherit"/>
                <a:hlinkClick r:id="rId5"/>
              </a:rPr>
              <a:t>Fabio </a:t>
            </a:r>
            <a:r>
              <a:rPr lang="en-US" b="0" i="0" u="sng" dirty="0" err="1">
                <a:solidFill>
                  <a:srgbClr val="46555B"/>
                </a:solidFill>
                <a:effectLst/>
                <a:latin typeface="inherit"/>
                <a:hlinkClick r:id="rId5"/>
              </a:rPr>
              <a:t>Crameri</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This version: 20.08.2021</a:t>
            </a:r>
          </a:p>
          <a:p>
            <a:pPr algn="l" fontAlgn="base">
              <a:buFont typeface="Arial" panose="020B0604020202020204" pitchFamily="34" charset="0"/>
              <a:buChar char="•"/>
            </a:pPr>
            <a:r>
              <a:rPr lang="en-US" b="0" i="0" dirty="0">
                <a:solidFill>
                  <a:srgbClr val="4A4A4A"/>
                </a:solidFill>
                <a:effectLst/>
                <a:latin typeface="inherit"/>
              </a:rPr>
              <a:t>License: </a:t>
            </a:r>
            <a:r>
              <a:rPr lang="en-US" b="0" i="0" u="sng" dirty="0">
                <a:solidFill>
                  <a:srgbClr val="46555B"/>
                </a:solidFill>
                <a:effectLst/>
                <a:latin typeface="inherit"/>
                <a:hlinkClick r:id="rId6"/>
              </a:rPr>
              <a:t>Attribution-</a:t>
            </a:r>
            <a:r>
              <a:rPr lang="en-US" b="0" i="0" u="sng" dirty="0" err="1">
                <a:solidFill>
                  <a:srgbClr val="46555B"/>
                </a:solidFill>
                <a:effectLst/>
                <a:latin typeface="inherit"/>
                <a:hlinkClick r:id="rId6"/>
              </a:rPr>
              <a:t>ShareAlike</a:t>
            </a:r>
            <a:r>
              <a:rPr lang="en-US" b="0" i="0" u="sng" dirty="0">
                <a:solidFill>
                  <a:srgbClr val="46555B"/>
                </a:solidFill>
                <a:effectLst/>
                <a:latin typeface="inherit"/>
                <a:hlinkClick r:id="rId6"/>
              </a:rPr>
              <a:t> 4.0 International (CC BY-SA 4.0)</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Specific citation: </a:t>
            </a:r>
            <a:r>
              <a:rPr lang="en-US" b="0" i="1" dirty="0">
                <a:solidFill>
                  <a:srgbClr val="4A4A4A"/>
                </a:solidFill>
                <a:effectLst/>
                <a:latin typeface="inherit"/>
              </a:rPr>
              <a:t>This graphic by Fabio </a:t>
            </a:r>
            <a:r>
              <a:rPr lang="en-US" b="0" i="1" dirty="0" err="1">
                <a:solidFill>
                  <a:srgbClr val="4A4A4A"/>
                </a:solidFill>
                <a:effectLst/>
                <a:latin typeface="inherit"/>
              </a:rPr>
              <a:t>Crameri</a:t>
            </a:r>
            <a:r>
              <a:rPr lang="en-US" b="0" i="1" dirty="0">
                <a:solidFill>
                  <a:srgbClr val="4A4A4A"/>
                </a:solidFill>
                <a:effectLst/>
                <a:latin typeface="inherit"/>
              </a:rPr>
              <a:t> from </a:t>
            </a:r>
            <a:r>
              <a:rPr lang="en-US" b="0" i="1" dirty="0" err="1">
                <a:solidFill>
                  <a:srgbClr val="4A4A4A"/>
                </a:solidFill>
                <a:effectLst/>
                <a:latin typeface="inherit"/>
              </a:rPr>
              <a:t>Crameri</a:t>
            </a:r>
            <a:r>
              <a:rPr lang="en-US" b="0" i="1" dirty="0">
                <a:solidFill>
                  <a:srgbClr val="4A4A4A"/>
                </a:solidFill>
                <a:effectLst/>
                <a:latin typeface="inherit"/>
              </a:rPr>
              <a:t> et al. (2022) is available via the open-access s-Ink.org repository.</a:t>
            </a:r>
            <a:endParaRPr lang="en-US" b="0" i="0" dirty="0">
              <a:solidFill>
                <a:srgbClr val="4A4A4A"/>
              </a:solidFill>
              <a:effectLst/>
              <a:latin typeface="inherit"/>
            </a:endParaRPr>
          </a:p>
          <a:p>
            <a:pPr algn="l" fontAlgn="base">
              <a:buFont typeface="Arial" panose="020B0604020202020204" pitchFamily="34" charset="0"/>
              <a:buChar char="•"/>
            </a:pPr>
            <a:r>
              <a:rPr lang="en-US" b="0" i="0" dirty="0">
                <a:solidFill>
                  <a:srgbClr val="4A4A4A"/>
                </a:solidFill>
                <a:effectLst/>
                <a:latin typeface="inherit"/>
              </a:rPr>
              <a:t>Related references:</a:t>
            </a:r>
            <a:br>
              <a:rPr lang="en-US" b="0" i="0" dirty="0">
                <a:solidFill>
                  <a:srgbClr val="4A4A4A"/>
                </a:solidFill>
                <a:effectLst/>
                <a:latin typeface="inherit"/>
              </a:rPr>
            </a:br>
            <a:r>
              <a:rPr lang="en-US" b="0" i="0" dirty="0" err="1">
                <a:solidFill>
                  <a:srgbClr val="4A4A4A"/>
                </a:solidFill>
                <a:effectLst/>
                <a:latin typeface="inherit"/>
              </a:rPr>
              <a:t>Crameri</a:t>
            </a:r>
            <a:r>
              <a:rPr lang="en-US" b="0" i="0" dirty="0">
                <a:solidFill>
                  <a:srgbClr val="4A4A4A"/>
                </a:solidFill>
                <a:effectLst/>
                <a:latin typeface="inherit"/>
              </a:rPr>
              <a:t>, F., G.E. Shephard, and E.O. </a:t>
            </a:r>
            <a:r>
              <a:rPr lang="en-US" b="0" i="0" dirty="0" err="1">
                <a:solidFill>
                  <a:srgbClr val="4A4A4A"/>
                </a:solidFill>
                <a:effectLst/>
                <a:latin typeface="inherit"/>
              </a:rPr>
              <a:t>Straume</a:t>
            </a:r>
            <a:r>
              <a:rPr lang="en-US" b="0" i="0" dirty="0">
                <a:solidFill>
                  <a:srgbClr val="4A4A4A"/>
                </a:solidFill>
                <a:effectLst/>
                <a:latin typeface="inherit"/>
              </a:rPr>
              <a:t> (2022, Pre-print), Effective high-quality science graphics from s-Ink.org, </a:t>
            </a:r>
            <a:r>
              <a:rPr lang="en-US" b="0" i="0" dirty="0" err="1">
                <a:solidFill>
                  <a:srgbClr val="4A4A4A"/>
                </a:solidFill>
                <a:effectLst/>
                <a:latin typeface="inherit"/>
              </a:rPr>
              <a:t>EarthArXiv</a:t>
            </a:r>
            <a:r>
              <a:rPr lang="en-US" b="0" i="0" dirty="0">
                <a:solidFill>
                  <a:srgbClr val="4A4A4A"/>
                </a:solidFill>
                <a:effectLst/>
                <a:latin typeface="inherit"/>
              </a:rPr>
              <a:t>, </a:t>
            </a:r>
            <a:r>
              <a:rPr lang="en-US" b="0" i="0" u="sng" dirty="0">
                <a:solidFill>
                  <a:srgbClr val="46555B"/>
                </a:solidFill>
                <a:effectLst/>
                <a:latin typeface="inherit"/>
                <a:hlinkClick r:id="rId7"/>
              </a:rPr>
              <a:t>https://doi.org/10.31223/X51P78</a:t>
            </a:r>
            <a:br>
              <a:rPr lang="en-US" b="0" i="0" dirty="0">
                <a:solidFill>
                  <a:srgbClr val="4A4A4A"/>
                </a:solidFill>
                <a:effectLst/>
                <a:latin typeface="inherit"/>
              </a:rPr>
            </a:br>
            <a:r>
              <a:rPr lang="en-US" b="0" i="0" dirty="0">
                <a:solidFill>
                  <a:srgbClr val="4A4A4A"/>
                </a:solidFill>
                <a:effectLst/>
                <a:latin typeface="inherit"/>
              </a:rPr>
              <a:t>Müller, R. D., et al. (1997). “Digital isochrons of the world’s ocean floor.” J. </a:t>
            </a:r>
            <a:r>
              <a:rPr lang="en-US" b="0" i="0" dirty="0" err="1">
                <a:solidFill>
                  <a:srgbClr val="4A4A4A"/>
                </a:solidFill>
                <a:effectLst/>
                <a:latin typeface="inherit"/>
              </a:rPr>
              <a:t>Geophys</a:t>
            </a:r>
            <a:r>
              <a:rPr lang="en-US" b="0" i="0" dirty="0">
                <a:solidFill>
                  <a:srgbClr val="4A4A4A"/>
                </a:solidFill>
                <a:effectLst/>
                <a:latin typeface="inherit"/>
              </a:rPr>
              <a:t>. Res. 102(B2): 3211-3214.</a:t>
            </a:r>
            <a:br>
              <a:rPr lang="en-US" b="0" i="0" dirty="0">
                <a:solidFill>
                  <a:srgbClr val="4A4A4A"/>
                </a:solidFill>
                <a:effectLst/>
                <a:latin typeface="inherit"/>
              </a:rPr>
            </a:br>
            <a:r>
              <a:rPr lang="en-US" b="0" i="0" dirty="0" err="1">
                <a:solidFill>
                  <a:srgbClr val="4A4A4A"/>
                </a:solidFill>
                <a:effectLst/>
                <a:latin typeface="inherit"/>
              </a:rPr>
              <a:t>Crameri</a:t>
            </a:r>
            <a:r>
              <a:rPr lang="en-US" b="0" i="0" dirty="0">
                <a:solidFill>
                  <a:srgbClr val="4A4A4A"/>
                </a:solidFill>
                <a:effectLst/>
                <a:latin typeface="inherit"/>
              </a:rPr>
              <a:t>, F., V. </a:t>
            </a:r>
            <a:r>
              <a:rPr lang="en-US" b="0" i="0" dirty="0" err="1">
                <a:solidFill>
                  <a:srgbClr val="4A4A4A"/>
                </a:solidFill>
                <a:effectLst/>
                <a:latin typeface="inherit"/>
              </a:rPr>
              <a:t>Magni</a:t>
            </a:r>
            <a:r>
              <a:rPr lang="en-US" b="0" i="0" dirty="0">
                <a:solidFill>
                  <a:srgbClr val="4A4A4A"/>
                </a:solidFill>
                <a:effectLst/>
                <a:latin typeface="inherit"/>
              </a:rPr>
              <a:t>, M. </a:t>
            </a:r>
            <a:r>
              <a:rPr lang="en-US" b="0" i="0" dirty="0" err="1">
                <a:solidFill>
                  <a:srgbClr val="4A4A4A"/>
                </a:solidFill>
                <a:effectLst/>
                <a:latin typeface="inherit"/>
              </a:rPr>
              <a:t>Domeier</a:t>
            </a:r>
            <a:r>
              <a:rPr lang="en-US" b="0" i="0" dirty="0">
                <a:solidFill>
                  <a:srgbClr val="4A4A4A"/>
                </a:solidFill>
                <a:effectLst/>
                <a:latin typeface="inherit"/>
              </a:rPr>
              <a:t>, G.E. Shephard, K. </a:t>
            </a:r>
            <a:r>
              <a:rPr lang="en-US" b="0" i="0" dirty="0" err="1">
                <a:solidFill>
                  <a:srgbClr val="4A4A4A"/>
                </a:solidFill>
                <a:effectLst/>
                <a:latin typeface="inherit"/>
              </a:rPr>
              <a:t>Chotalia</a:t>
            </a:r>
            <a:r>
              <a:rPr lang="en-US" b="0" i="0" dirty="0">
                <a:solidFill>
                  <a:srgbClr val="4A4A4A"/>
                </a:solidFill>
                <a:effectLst/>
                <a:latin typeface="inherit"/>
              </a:rPr>
              <a:t>, G. Cooper, C. Eakin, A.G. </a:t>
            </a:r>
            <a:r>
              <a:rPr lang="en-US" b="0" i="0" dirty="0" err="1">
                <a:solidFill>
                  <a:srgbClr val="4A4A4A"/>
                </a:solidFill>
                <a:effectLst/>
                <a:latin typeface="inherit"/>
              </a:rPr>
              <a:t>Grima</a:t>
            </a:r>
            <a:r>
              <a:rPr lang="en-US" b="0" i="0" dirty="0">
                <a:solidFill>
                  <a:srgbClr val="4A4A4A"/>
                </a:solidFill>
                <a:effectLst/>
                <a:latin typeface="inherit"/>
              </a:rPr>
              <a:t>, D. </a:t>
            </a:r>
            <a:r>
              <a:rPr lang="en-US" b="0" i="0" dirty="0" err="1">
                <a:solidFill>
                  <a:srgbClr val="4A4A4A"/>
                </a:solidFill>
                <a:effectLst/>
                <a:latin typeface="inherit"/>
              </a:rPr>
              <a:t>Gürer</a:t>
            </a:r>
            <a:r>
              <a:rPr lang="en-US" b="0" i="0" dirty="0">
                <a:solidFill>
                  <a:srgbClr val="4A4A4A"/>
                </a:solidFill>
                <a:effectLst/>
                <a:latin typeface="inherit"/>
              </a:rPr>
              <a:t>, A. </a:t>
            </a:r>
            <a:r>
              <a:rPr lang="en-US" b="0" i="0" dirty="0" err="1">
                <a:solidFill>
                  <a:srgbClr val="4A4A4A"/>
                </a:solidFill>
                <a:effectLst/>
                <a:latin typeface="inherit"/>
              </a:rPr>
              <a:t>Király</a:t>
            </a:r>
            <a:r>
              <a:rPr lang="en-US" b="0" i="0" dirty="0">
                <a:solidFill>
                  <a:srgbClr val="4A4A4A"/>
                </a:solidFill>
                <a:effectLst/>
                <a:latin typeface="inherit"/>
              </a:rPr>
              <a:t>, E. </a:t>
            </a:r>
            <a:r>
              <a:rPr lang="en-US" b="0" i="0" dirty="0" err="1">
                <a:solidFill>
                  <a:srgbClr val="4A4A4A"/>
                </a:solidFill>
                <a:effectLst/>
                <a:latin typeface="inherit"/>
              </a:rPr>
              <a:t>Mulyukova</a:t>
            </a:r>
            <a:r>
              <a:rPr lang="en-US" b="0" i="0" dirty="0">
                <a:solidFill>
                  <a:srgbClr val="4A4A4A"/>
                </a:solidFill>
                <a:effectLst/>
                <a:latin typeface="inherit"/>
              </a:rPr>
              <a:t>, K. Peters, B. Robert, and M. </a:t>
            </a:r>
            <a:r>
              <a:rPr lang="en-US" b="0" i="0" dirty="0" err="1">
                <a:solidFill>
                  <a:srgbClr val="4A4A4A"/>
                </a:solidFill>
                <a:effectLst/>
                <a:latin typeface="inherit"/>
              </a:rPr>
              <a:t>Thielmann</a:t>
            </a:r>
            <a:r>
              <a:rPr lang="en-US" b="0" i="0" dirty="0">
                <a:solidFill>
                  <a:srgbClr val="4A4A4A"/>
                </a:solidFill>
                <a:effectLst/>
                <a:latin typeface="inherit"/>
              </a:rPr>
              <a:t> (2020), A transdisciplinary and community-driven database to unravel subduction zone initiation, Nature Communications, 11, 3750. </a:t>
            </a:r>
            <a:r>
              <a:rPr lang="en-US" b="0" i="0" u="sng" dirty="0">
                <a:solidFill>
                  <a:srgbClr val="46555B"/>
                </a:solidFill>
                <a:effectLst/>
                <a:latin typeface="inherit"/>
                <a:hlinkClick r:id="rId8"/>
              </a:rPr>
              <a:t>doi:10.1038/s41467-020-17522-9</a:t>
            </a:r>
            <a:endParaRPr lang="en-US" b="0" i="0" dirty="0">
              <a:solidFill>
                <a:srgbClr val="4A4A4A"/>
              </a:solidFill>
              <a:effectLst/>
              <a:latin typeface="inherit"/>
            </a:endParaRPr>
          </a:p>
          <a:p>
            <a:endParaRPr lang="en-US" dirty="0"/>
          </a:p>
        </p:txBody>
      </p:sp>
      <p:sp>
        <p:nvSpPr>
          <p:cNvPr id="4" name="Slide Number Placeholder 3"/>
          <p:cNvSpPr>
            <a:spLocks noGrp="1"/>
          </p:cNvSpPr>
          <p:nvPr>
            <p:ph type="sldNum" sz="quarter" idx="5"/>
          </p:nvPr>
        </p:nvSpPr>
        <p:spPr/>
        <p:txBody>
          <a:bodyPr/>
          <a:lstStyle/>
          <a:p>
            <a:fld id="{886EE2FA-82B5-4569-9418-9B2E0A5C87C9}" type="slidenum">
              <a:rPr lang="en-US" smtClean="0"/>
              <a:t>16</a:t>
            </a:fld>
            <a:endParaRPr lang="en-US"/>
          </a:p>
        </p:txBody>
      </p:sp>
    </p:spTree>
    <p:extLst>
      <p:ext uri="{BB962C8B-B14F-4D97-AF65-F5344CB8AC3E}">
        <p14:creationId xmlns:p14="http://schemas.microsoft.com/office/powerpoint/2010/main" val="3412811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3FF6F-08A8-489E-8271-A986D8C32E8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D1BDA6A-471D-47D6-BEFB-611FFCDB6B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6BA824-0164-49F5-A843-A7E655B541F1}"/>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5" name="Footer Placeholder 4">
            <a:extLst>
              <a:ext uri="{FF2B5EF4-FFF2-40B4-BE49-F238E27FC236}">
                <a16:creationId xmlns:a16="http://schemas.microsoft.com/office/drawing/2014/main" id="{76946577-19CB-45F5-88C9-B518564595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D57A62-DD4D-40B1-B3D9-EFA576680EDE}"/>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16495092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A7AA1-3745-4E07-BF5F-1F2EF7D91F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071972-0C2C-41D3-8B61-D0C68F02E60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AF1327-53DB-4995-804A-ABE9C8946E01}"/>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5" name="Footer Placeholder 4">
            <a:extLst>
              <a:ext uri="{FF2B5EF4-FFF2-40B4-BE49-F238E27FC236}">
                <a16:creationId xmlns:a16="http://schemas.microsoft.com/office/drawing/2014/main" id="{C9F730C1-D276-4A1E-9971-D368A33D12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283A62-41B7-468E-853F-EDA439E1EC87}"/>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2649555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86FAD0-2434-44AC-9916-E4712C54FBA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41653C-01BB-40BD-9F4E-20C7CE56A2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F97055-5F75-417E-941F-E393253DF3E8}"/>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5" name="Footer Placeholder 4">
            <a:extLst>
              <a:ext uri="{FF2B5EF4-FFF2-40B4-BE49-F238E27FC236}">
                <a16:creationId xmlns:a16="http://schemas.microsoft.com/office/drawing/2014/main" id="{EDB3463B-446F-4433-A2EA-F259F8686D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929CF-9C41-49AC-A505-017C5D4B6041}"/>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1293162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EC548-4296-427F-AF54-73AAF8AA50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25DBD2-8712-4DF9-AC71-C294B6B4020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429382-EA33-4E2E-83EE-2F46C0B75A09}"/>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5" name="Footer Placeholder 4">
            <a:extLst>
              <a:ext uri="{FF2B5EF4-FFF2-40B4-BE49-F238E27FC236}">
                <a16:creationId xmlns:a16="http://schemas.microsoft.com/office/drawing/2014/main" id="{E7350908-A2B0-44AE-8E11-12D7764D4B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D37D0-622C-4BCB-9883-E64CD59384DD}"/>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612843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CE85B-55A2-4924-85DE-21D4CF06FB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1D624E4-60D8-4FBE-8371-D2EF88D6CA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38FA3F-35B6-48D9-A45A-A94A08779C88}"/>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5" name="Footer Placeholder 4">
            <a:extLst>
              <a:ext uri="{FF2B5EF4-FFF2-40B4-BE49-F238E27FC236}">
                <a16:creationId xmlns:a16="http://schemas.microsoft.com/office/drawing/2014/main" id="{6C225C28-4E1E-4EFE-9D0B-7FE077AC32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86F2D4-5FBE-4F11-A08D-6AFBBCCC55D6}"/>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2371583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CF074-4F1B-4B38-9DE1-182A791C0C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1043C6-CE19-44DE-A892-EF4C0CB874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DD78CC6-38A8-4EB9-8E94-632121C858A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573F2E-361D-49A7-A5DF-68192CE17A65}"/>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6" name="Footer Placeholder 5">
            <a:extLst>
              <a:ext uri="{FF2B5EF4-FFF2-40B4-BE49-F238E27FC236}">
                <a16:creationId xmlns:a16="http://schemas.microsoft.com/office/drawing/2014/main" id="{39342EEF-48ED-4831-8025-F37EE07DA5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CEE419-F849-4E6A-82FE-D6D60F9A4481}"/>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3409264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E818B-ADC0-4446-97C3-9822067550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5E33E0-F501-46D6-8FF6-01ED6AF0E4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46F1D-D4AB-4C90-9A6F-CDA066C0F5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A014D4A-5D4B-40D9-B14F-7FFC561837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50B34B-6324-4705-977F-E41A5E16386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F406BE-216E-4B9C-AB96-A91DB825164E}"/>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8" name="Footer Placeholder 7">
            <a:extLst>
              <a:ext uri="{FF2B5EF4-FFF2-40B4-BE49-F238E27FC236}">
                <a16:creationId xmlns:a16="http://schemas.microsoft.com/office/drawing/2014/main" id="{45EC9215-595B-4F0D-AE44-F9985129F6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B535D09-4881-41DB-BAC7-70651F2D0090}"/>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20299796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E477F-AC28-4751-A435-806224805D8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4C111BF-B0D5-4A4E-A0BC-BBB1AB8E6271}"/>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4" name="Footer Placeholder 3">
            <a:extLst>
              <a:ext uri="{FF2B5EF4-FFF2-40B4-BE49-F238E27FC236}">
                <a16:creationId xmlns:a16="http://schemas.microsoft.com/office/drawing/2014/main" id="{15C4A729-D0B7-43E3-9BD6-9A1234F81FD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2E210F-67F8-4124-83FA-8DFA5B25FB1A}"/>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422098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823236-F1DE-4019-8D58-210F239637C8}"/>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3" name="Footer Placeholder 2">
            <a:extLst>
              <a:ext uri="{FF2B5EF4-FFF2-40B4-BE49-F238E27FC236}">
                <a16:creationId xmlns:a16="http://schemas.microsoft.com/office/drawing/2014/main" id="{0D39403E-19E3-447A-A531-BEC24809F8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8422725-683D-472E-98C2-A50004BB2BEB}"/>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525301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AD6A6-FDC5-4595-8D8F-2CB1AB7D52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88C0CCB-36DB-4CEA-9EC6-5475316BF5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7CB8B86-EF79-4868-8DA3-A1F6EE926B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35A09F-919B-4AD5-BD81-7F39ABDC2440}"/>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6" name="Footer Placeholder 5">
            <a:extLst>
              <a:ext uri="{FF2B5EF4-FFF2-40B4-BE49-F238E27FC236}">
                <a16:creationId xmlns:a16="http://schemas.microsoft.com/office/drawing/2014/main" id="{4DB2C282-AFBF-4213-96CA-1EB23EA3A3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D1BDDF-6668-4DCE-AF9E-BA8DFEE3DAE5}"/>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4272527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C71FF-4B9A-432C-9FFD-31496DDC69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8841AF7-7768-4892-8157-7C1E8C9F7E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C063A86-677D-4EDE-9B55-4D0E0C1927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CE89C2-3AE4-4C69-B74B-C9957789A70D}"/>
              </a:ext>
            </a:extLst>
          </p:cNvPr>
          <p:cNvSpPr>
            <a:spLocks noGrp="1"/>
          </p:cNvSpPr>
          <p:nvPr>
            <p:ph type="dt" sz="half" idx="10"/>
          </p:nvPr>
        </p:nvSpPr>
        <p:spPr/>
        <p:txBody>
          <a:bodyPr/>
          <a:lstStyle/>
          <a:p>
            <a:fld id="{BCE49789-37CB-469D-8557-D2E84F95DEC5}" type="datetimeFigureOut">
              <a:rPr lang="en-US" smtClean="0"/>
              <a:t>8/19/2024</a:t>
            </a:fld>
            <a:endParaRPr lang="en-US"/>
          </a:p>
        </p:txBody>
      </p:sp>
      <p:sp>
        <p:nvSpPr>
          <p:cNvPr id="6" name="Footer Placeholder 5">
            <a:extLst>
              <a:ext uri="{FF2B5EF4-FFF2-40B4-BE49-F238E27FC236}">
                <a16:creationId xmlns:a16="http://schemas.microsoft.com/office/drawing/2014/main" id="{B2BA927C-4147-4066-9CB0-74A9E73550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4C39C0-597D-44F7-8749-C3C20B073E77}"/>
              </a:ext>
            </a:extLst>
          </p:cNvPr>
          <p:cNvSpPr>
            <a:spLocks noGrp="1"/>
          </p:cNvSpPr>
          <p:nvPr>
            <p:ph type="sldNum" sz="quarter" idx="12"/>
          </p:nvPr>
        </p:nvSpPr>
        <p:spPr/>
        <p:txBody>
          <a:bodyPr/>
          <a:lstStyle/>
          <a:p>
            <a:fld id="{940EA4B5-32E1-4987-B718-B53652290F96}" type="slidenum">
              <a:rPr lang="en-US" smtClean="0"/>
              <a:t>‹#›</a:t>
            </a:fld>
            <a:endParaRPr lang="en-US"/>
          </a:p>
        </p:txBody>
      </p:sp>
    </p:spTree>
    <p:extLst>
      <p:ext uri="{BB962C8B-B14F-4D97-AF65-F5344CB8AC3E}">
        <p14:creationId xmlns:p14="http://schemas.microsoft.com/office/powerpoint/2010/main" val="1078409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B971C9-DE09-4695-876B-D4D0FF2480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79166F-3BAD-49B2-8755-B7557D4ED0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33F478-7CD6-4DAA-B5AA-5A69D70BC1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E49789-37CB-469D-8557-D2E84F95DEC5}" type="datetimeFigureOut">
              <a:rPr lang="en-US" smtClean="0"/>
              <a:t>8/19/2024</a:t>
            </a:fld>
            <a:endParaRPr lang="en-US"/>
          </a:p>
        </p:txBody>
      </p:sp>
      <p:sp>
        <p:nvSpPr>
          <p:cNvPr id="5" name="Footer Placeholder 4">
            <a:extLst>
              <a:ext uri="{FF2B5EF4-FFF2-40B4-BE49-F238E27FC236}">
                <a16:creationId xmlns:a16="http://schemas.microsoft.com/office/drawing/2014/main" id="{6301D5E1-C54C-487E-8CE9-2DE6D7EAD0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0620AF0-C290-4B0C-B9B5-8B020E8EEC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0EA4B5-32E1-4987-B718-B53652290F96}" type="slidenum">
              <a:rPr lang="en-US" smtClean="0"/>
              <a:t>‹#›</a:t>
            </a:fld>
            <a:endParaRPr lang="en-US"/>
          </a:p>
        </p:txBody>
      </p:sp>
    </p:spTree>
    <p:extLst>
      <p:ext uri="{BB962C8B-B14F-4D97-AF65-F5344CB8AC3E}">
        <p14:creationId xmlns:p14="http://schemas.microsoft.com/office/powerpoint/2010/main" val="17872273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xml"/><Relationship Id="rId1" Type="http://schemas.openxmlformats.org/officeDocument/2006/relationships/video" Target="https://www.youtube.com/embed/gQqQhZp4uG8?feature=oembed" TargetMode="External"/><Relationship Id="rId4" Type="http://schemas.openxmlformats.org/officeDocument/2006/relationships/image" Target="../media/image51.jpeg"/></Relationships>
</file>

<file path=ppt/slides/_rels/slide107.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59.xml"/><Relationship Id="rId1" Type="http://schemas.openxmlformats.org/officeDocument/2006/relationships/slideLayout" Target="../slideLayouts/slideLayout2.xml"/><Relationship Id="rId4" Type="http://schemas.openxmlformats.org/officeDocument/2006/relationships/image" Target="../media/image53.jpeg"/></Relationships>
</file>

<file path=ppt/slides/_rels/slide10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0.xml.rels><?xml version="1.0" encoding="UTF-8" standalone="yes"?>
<Relationships xmlns="http://schemas.openxmlformats.org/package/2006/relationships"><Relationship Id="rId3" Type="http://schemas.openxmlformats.org/officeDocument/2006/relationships/hyperlink" Target="https://www.sciencedirect.com/topics/earth-and-planetary-sciences/biostratigraphy" TargetMode="External"/><Relationship Id="rId2" Type="http://schemas.openxmlformats.org/officeDocument/2006/relationships/notesSlide" Target="../notesSlides/notesSlide61.xml"/><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hyperlink" Target="https://www.sciencedirect.com/topics/chemistry/radiometry" TargetMode="External"/></Relationships>
</file>

<file path=ppt/slides/_rels/slide11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57.jpeg"/></Relationships>
</file>

<file path=ppt/slides/_rels/slide118.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2.xml"/><Relationship Id="rId1" Type="http://schemas.openxmlformats.org/officeDocument/2006/relationships/video" Target="https://www.youtube.com/embed/gQqQhZp4uG8?feature=oembed" TargetMode="External"/><Relationship Id="rId4" Type="http://schemas.openxmlformats.org/officeDocument/2006/relationships/image" Target="../media/image51.jpe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63.jpe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64.gif"/><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64.gif"/><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image" Target="../media/image64.gif"/><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64.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2.xml"/><Relationship Id="rId1" Type="http://schemas.openxmlformats.org/officeDocument/2006/relationships/video" Target="https://www.youtube.com/embed/UEEFlmxVh94?feature=oembed" TargetMode="External"/><Relationship Id="rId5" Type="http://schemas.openxmlformats.org/officeDocument/2006/relationships/image" Target="../media/image66.gif"/><Relationship Id="rId4" Type="http://schemas.openxmlformats.org/officeDocument/2006/relationships/image" Target="../media/image65.jpeg"/></Relationships>
</file>

<file path=ppt/slides/_rels/slide131.xml.rels><?xml version="1.0" encoding="UTF-8" standalone="yes"?>
<Relationships xmlns="http://schemas.openxmlformats.org/package/2006/relationships"><Relationship Id="rId3" Type="http://schemas.openxmlformats.org/officeDocument/2006/relationships/image" Target="../media/image66.gif"/><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66.gif"/><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66.gif"/><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image" Target="../media/image66.gif"/><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66.gif"/><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76.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68.png"/></Relationships>
</file>

<file path=ppt/slides/_rels/slide13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7.png"/><Relationship Id="rId1" Type="http://schemas.openxmlformats.org/officeDocument/2006/relationships/slideLayout" Target="../slideLayouts/slideLayout2.xml"/><Relationship Id="rId4" Type="http://schemas.microsoft.com/office/2007/relationships/hdphoto" Target="../media/hdphoto3.wdp"/></Relationships>
</file>

<file path=ppt/slides/_rels/slide13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4" Type="http://schemas.microsoft.com/office/2007/relationships/hdphoto" Target="../media/hdphoto3.wdp"/></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70.jpe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sciencedirect.com/topics/earth-and-planetary-sciences/lower-mantle" TargetMode="External"/><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hyperlink" Target="https://www.sciencedirect.com/topics/earth-and-planetary-sciences/ambience"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www.sciencedirect.com/topics/earth-and-planetary-sciences/lower-mantle" TargetMode="External"/><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hyperlink" Target="https://www.sciencedirect.com/topics/earth-and-planetary-sciences/ambience"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www.sciencedirect.com/topics/earth-and-planetary-sciences/lower-mantle" TargetMode="External"/><Relationship Id="rId2" Type="http://schemas.openxmlformats.org/officeDocument/2006/relationships/image" Target="../media/image21.jpeg"/><Relationship Id="rId1" Type="http://schemas.openxmlformats.org/officeDocument/2006/relationships/slideLayout" Target="../slideLayouts/slideLayout2.xml"/><Relationship Id="rId6" Type="http://schemas.openxmlformats.org/officeDocument/2006/relationships/hyperlink" Target="https://www.sciencedirect.com/topics/earth-and-planetary-sciences/large-igneous-province" TargetMode="External"/><Relationship Id="rId5" Type="http://schemas.openxmlformats.org/officeDocument/2006/relationships/hyperlink" Target="https://www.sciencedirect.com/topics/earth-and-planetary-sciences/isolators" TargetMode="External"/><Relationship Id="rId4" Type="http://schemas.openxmlformats.org/officeDocument/2006/relationships/hyperlink" Target="https://www.sciencedirect.com/topics/earth-and-planetary-sciences/ambience"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www.sciencedirect.com/topics/earth-and-planetary-sciences/lower-mantle" TargetMode="External"/><Relationship Id="rId2" Type="http://schemas.openxmlformats.org/officeDocument/2006/relationships/image" Target="../media/image21.jpeg"/><Relationship Id="rId1" Type="http://schemas.openxmlformats.org/officeDocument/2006/relationships/slideLayout" Target="../slideLayouts/slideLayout2.xml"/><Relationship Id="rId6" Type="http://schemas.openxmlformats.org/officeDocument/2006/relationships/hyperlink" Target="https://www.sciencedirect.com/topics/earth-and-planetary-sciences/large-igneous-province" TargetMode="External"/><Relationship Id="rId5" Type="http://schemas.openxmlformats.org/officeDocument/2006/relationships/hyperlink" Target="https://www.sciencedirect.com/topics/earth-and-planetary-sciences/isolators" TargetMode="External"/><Relationship Id="rId4" Type="http://schemas.openxmlformats.org/officeDocument/2006/relationships/hyperlink" Target="https://www.sciencedirect.com/topics/earth-and-planetary-sciences/ambience"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21.jpeg"/><Relationship Id="rId7" Type="http://schemas.openxmlformats.org/officeDocument/2006/relationships/hyperlink" Target="https://www.sciencedirect.com/topics/earth-and-planetary-sciences/large-igneous-province"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www.sciencedirect.com/topics/earth-and-planetary-sciences/isolators" TargetMode="External"/><Relationship Id="rId5" Type="http://schemas.openxmlformats.org/officeDocument/2006/relationships/hyperlink" Target="https://www.sciencedirect.com/topics/earth-and-planetary-sciences/ambience" TargetMode="External"/><Relationship Id="rId4" Type="http://schemas.openxmlformats.org/officeDocument/2006/relationships/hyperlink" Target="https://www.sciencedirect.com/topics/earth-and-planetary-sciences/lower-mantle" TargetMode="Externa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video" Target="https://www.youtube.com/embed/_0mdH8NtJXE?feature=oembed" TargetMode="External"/><Relationship Id="rId4" Type="http://schemas.openxmlformats.org/officeDocument/2006/relationships/image" Target="../media/image35.jpeg"/></Relationships>
</file>

<file path=ppt/slides/_rels/slide6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2.gi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slideLayout" Target="../slideLayouts/slideLayout2.xml"/><Relationship Id="rId1" Type="http://schemas.openxmlformats.org/officeDocument/2006/relationships/video" Target="https://www.youtube.com/embed/DqYl1SCAF3c?feature=oembed" TargetMode="External"/></Relationships>
</file>

<file path=ppt/slides/_rels/slide98.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re Clementines As Healthy As Oranges?">
            <a:extLst>
              <a:ext uri="{FF2B5EF4-FFF2-40B4-BE49-F238E27FC236}">
                <a16:creationId xmlns:a16="http://schemas.microsoft.com/office/drawing/2014/main" id="{976BBC25-C19E-4078-A6C0-21D06C6F18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0585"/>
            <a:ext cx="12267344" cy="688858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D50AA54-89A7-4C7A-A18A-7ADBEED14149}"/>
              </a:ext>
            </a:extLst>
          </p:cNvPr>
          <p:cNvSpPr>
            <a:spLocks noGrp="1"/>
          </p:cNvSpPr>
          <p:nvPr>
            <p:ph type="ctrTitle"/>
          </p:nvPr>
        </p:nvSpPr>
        <p:spPr>
          <a:xfrm>
            <a:off x="1561672" y="2517169"/>
            <a:ext cx="9144000" cy="992793"/>
          </a:xfrm>
          <a:solidFill>
            <a:srgbClr val="333F50"/>
          </a:solidFill>
        </p:spPr>
        <p:txBody>
          <a:bodyPr/>
          <a:lstStyle/>
          <a:p>
            <a:r>
              <a:rPr lang="en-US" b="1"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Palaeogeography</a:t>
            </a:r>
            <a:endParaRPr lang="en-US"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Subtitle 2">
            <a:extLst>
              <a:ext uri="{FF2B5EF4-FFF2-40B4-BE49-F238E27FC236}">
                <a16:creationId xmlns:a16="http://schemas.microsoft.com/office/drawing/2014/main" id="{C66F90DB-DB28-4F16-A8AB-8B26F4125F43}"/>
              </a:ext>
            </a:extLst>
          </p:cNvPr>
          <p:cNvSpPr>
            <a:spLocks noGrp="1"/>
          </p:cNvSpPr>
          <p:nvPr>
            <p:ph type="subTitle" idx="1"/>
          </p:nvPr>
        </p:nvSpPr>
        <p:spPr>
          <a:xfrm>
            <a:off x="1318517" y="4407817"/>
            <a:ext cx="9144000" cy="1655762"/>
          </a:xfrm>
        </p:spPr>
        <p:txBody>
          <a:bodyPr/>
          <a:lstStyle/>
          <a:p>
            <a:r>
              <a:rPr lang="en-US" dirty="0"/>
              <a:t>dowdingem@gmail.com</a:t>
            </a:r>
          </a:p>
        </p:txBody>
      </p:sp>
    </p:spTree>
    <p:extLst>
      <p:ext uri="{BB962C8B-B14F-4D97-AF65-F5344CB8AC3E}">
        <p14:creationId xmlns:p14="http://schemas.microsoft.com/office/powerpoint/2010/main" val="5248653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1A2968A1-C877-412F-882A-BF146689042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47187" y="258250"/>
            <a:ext cx="11097626" cy="6341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842713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descr="The Truth About Whole Foods' $6 Pre-Peeled Orange">
            <a:extLst>
              <a:ext uri="{FF2B5EF4-FFF2-40B4-BE49-F238E27FC236}">
                <a16:creationId xmlns:a16="http://schemas.microsoft.com/office/drawing/2014/main" id="{A3F6A07C-E9A9-43C4-B16C-93CEF5D291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887749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8F0E4-B0EA-4D9E-AEE7-030F6DAB48DD}"/>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Mantle reference frame</a:t>
            </a:r>
          </a:p>
        </p:txBody>
      </p:sp>
      <p:sp>
        <p:nvSpPr>
          <p:cNvPr id="3" name="Content Placeholder 2">
            <a:extLst>
              <a:ext uri="{FF2B5EF4-FFF2-40B4-BE49-F238E27FC236}">
                <a16:creationId xmlns:a16="http://schemas.microsoft.com/office/drawing/2014/main" id="{68B8EE92-95A0-4796-81AF-12AB14BF774C}"/>
              </a:ext>
            </a:extLst>
          </p:cNvPr>
          <p:cNvSpPr>
            <a:spLocks noGrp="1"/>
          </p:cNvSpPr>
          <p:nvPr>
            <p:ph idx="1"/>
          </p:nvPr>
        </p:nvSpPr>
        <p:spPr/>
        <p:txBody>
          <a:bodyPr>
            <a:normAutofit/>
          </a:bodyPr>
          <a:lstStyle/>
          <a:p>
            <a:r>
              <a:rPr lang="en-US" dirty="0">
                <a:latin typeface="Open Sans" panose="020B0606030504020204" pitchFamily="34" charset="0"/>
                <a:ea typeface="Open Sans" panose="020B0606030504020204" pitchFamily="34" charset="0"/>
                <a:cs typeface="Open Sans" panose="020B0606030504020204" pitchFamily="34" charset="0"/>
              </a:rPr>
              <a:t>Often, to account for the plate velocity artefacts that occur when integrating TPW data with mantle reference frame, the method </a:t>
            </a:r>
            <a:r>
              <a:rPr lang="en-US" b="1" u="sng" dirty="0">
                <a:latin typeface="Open Sans" panose="020B0606030504020204" pitchFamily="34" charset="0"/>
                <a:ea typeface="Open Sans" panose="020B0606030504020204" pitchFamily="34" charset="0"/>
                <a:cs typeface="Open Sans" panose="020B0606030504020204" pitchFamily="34" charset="0"/>
              </a:rPr>
              <a:t>reduces the surface rotation to 0 or near zero</a:t>
            </a:r>
            <a:r>
              <a:rPr lang="en-US" dirty="0">
                <a:latin typeface="Open Sans" panose="020B0606030504020204" pitchFamily="34" charset="0"/>
                <a:ea typeface="Open Sans" panose="020B0606030504020204" pitchFamily="34" charset="0"/>
                <a:cs typeface="Open Sans" panose="020B0606030504020204" pitchFamily="34" charset="0"/>
              </a:rPr>
              <a:t>. </a:t>
            </a:r>
          </a:p>
          <a:p>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0068191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D907F-5D77-4734-A0CB-036F81A6AA85}"/>
              </a:ext>
            </a:extLst>
          </p:cNvPr>
          <p:cNvSpPr>
            <a:spLocks noGrp="1"/>
          </p:cNvSpPr>
          <p:nvPr>
            <p:ph type="title"/>
          </p:nvPr>
        </p:nvSpPr>
        <p:spPr>
          <a:xfrm>
            <a:off x="685800" y="500062"/>
            <a:ext cx="10515600" cy="1325563"/>
          </a:xfrm>
        </p:spPr>
        <p:txBody>
          <a:bodyPr>
            <a:noAutofit/>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MFR is Used for what?</a:t>
            </a:r>
            <a:b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b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For understanding the mantle!</a:t>
            </a:r>
            <a:b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br>
            <a:endPar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Content Placeholder 2">
            <a:extLst>
              <a:ext uri="{FF2B5EF4-FFF2-40B4-BE49-F238E27FC236}">
                <a16:creationId xmlns:a16="http://schemas.microsoft.com/office/drawing/2014/main" id="{9E2960C9-FC01-4DC2-9E17-49B3D16C304E}"/>
              </a:ext>
            </a:extLst>
          </p:cNvPr>
          <p:cNvSpPr>
            <a:spLocks noGrp="1"/>
          </p:cNvSpPr>
          <p:nvPr>
            <p:ph idx="1"/>
          </p:nvPr>
        </p:nvSpPr>
        <p:spPr/>
        <p:txBody>
          <a:bodyPr>
            <a:normAutofit/>
          </a:bodyPr>
          <a:lstStyle/>
          <a:p>
            <a:pPr marL="0" indent="0">
              <a:buNone/>
            </a:pPr>
            <a:r>
              <a:rPr lang="en-US" dirty="0">
                <a:solidFill>
                  <a:srgbClr val="464646"/>
                </a:solidFill>
                <a:latin typeface="Open Sans" panose="020B0606030504020204" pitchFamily="34" charset="0"/>
              </a:rPr>
              <a:t>H</a:t>
            </a:r>
            <a:r>
              <a:rPr lang="en-US" b="0" i="0" dirty="0">
                <a:solidFill>
                  <a:srgbClr val="464646"/>
                </a:solidFill>
                <a:effectLst/>
                <a:latin typeface="Open Sans" panose="020B0606030504020204" pitchFamily="34" charset="0"/>
              </a:rPr>
              <a:t>istory of plume-related volcanism</a:t>
            </a:r>
          </a:p>
          <a:p>
            <a:r>
              <a:rPr lang="en-US" b="0" i="0" dirty="0">
                <a:solidFill>
                  <a:srgbClr val="464646"/>
                </a:solidFill>
                <a:effectLst/>
                <a:latin typeface="Open Sans" panose="020B0606030504020204" pitchFamily="34" charset="0"/>
              </a:rPr>
              <a:t>plumes are associated with evolving basal mantle structures</a:t>
            </a:r>
            <a:endParaRPr lang="en-US" dirty="0">
              <a:solidFill>
                <a:srgbClr val="464646"/>
              </a:solidFill>
              <a:latin typeface="Open Sans" panose="020B0606030504020204" pitchFamily="34" charset="0"/>
            </a:endParaRPr>
          </a:p>
          <a:p>
            <a:pPr marL="0" indent="0">
              <a:buNone/>
            </a:pPr>
            <a:endParaRPr lang="en-US" dirty="0">
              <a:solidFill>
                <a:srgbClr val="464646"/>
              </a:solidFill>
              <a:latin typeface="Open Sans" panose="020B0606030504020204" pitchFamily="34" charset="0"/>
            </a:endParaRPr>
          </a:p>
          <a:p>
            <a:pPr marL="0" indent="0">
              <a:buNone/>
            </a:pPr>
            <a:r>
              <a:rPr lang="en-US" dirty="0">
                <a:solidFill>
                  <a:srgbClr val="464646"/>
                </a:solidFill>
                <a:latin typeface="Open Sans" panose="020B0606030504020204" pitchFamily="34" charset="0"/>
              </a:rPr>
              <a:t>MFR is a mechanistic approach to plate arrangement</a:t>
            </a:r>
          </a:p>
          <a:p>
            <a:r>
              <a:rPr lang="en-US" b="0" i="0" dirty="0">
                <a:solidFill>
                  <a:srgbClr val="464646"/>
                </a:solidFill>
                <a:effectLst/>
                <a:latin typeface="Open Sans" panose="020B0606030504020204" pitchFamily="34" charset="0"/>
              </a:rPr>
              <a:t> Both the paleo-latitude of a plate and its paleo-meridian orientation can be calculated using paleomagnetic data, providing a paleomagnetic pole for a given plate (Cox and Hart, 2009). </a:t>
            </a:r>
          </a:p>
        </p:txBody>
      </p:sp>
    </p:spTree>
    <p:extLst>
      <p:ext uri="{BB962C8B-B14F-4D97-AF65-F5344CB8AC3E}">
        <p14:creationId xmlns:p14="http://schemas.microsoft.com/office/powerpoint/2010/main" val="116547964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9CF172F1-E882-45B2-A93F-E8B076F75E7E}"/>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746" b="40173"/>
          <a:stretch/>
        </p:blipFill>
        <p:spPr bwMode="auto">
          <a:xfrm>
            <a:off x="142611" y="652428"/>
            <a:ext cx="5365345" cy="555314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7098D9DE-30E5-4386-B743-7EF1A563B8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9827" b="-1"/>
          <a:stretch/>
        </p:blipFill>
        <p:spPr bwMode="auto">
          <a:xfrm>
            <a:off x="5634912" y="1227393"/>
            <a:ext cx="6414477" cy="440321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1BDA2CB-7854-4230-9E64-E07FE683ECE3}"/>
              </a:ext>
            </a:extLst>
          </p:cNvPr>
          <p:cNvSpPr txBox="1"/>
          <p:nvPr/>
        </p:nvSpPr>
        <p:spPr>
          <a:xfrm>
            <a:off x="461395" y="283096"/>
            <a:ext cx="1851661" cy="369332"/>
          </a:xfrm>
          <a:prstGeom prst="rect">
            <a:avLst/>
          </a:prstGeom>
          <a:noFill/>
        </p:spPr>
        <p:txBody>
          <a:bodyPr wrap="none" rtlCol="0">
            <a:spAutoFit/>
          </a:bodyPr>
          <a:lstStyle/>
          <a:p>
            <a:r>
              <a:rPr lang="en-US" dirty="0"/>
              <a:t>A = </a:t>
            </a:r>
            <a:r>
              <a:rPr lang="en-US" dirty="0" err="1"/>
              <a:t>Palaeomag</a:t>
            </a:r>
            <a:r>
              <a:rPr lang="en-US" dirty="0"/>
              <a:t> RF</a:t>
            </a:r>
          </a:p>
        </p:txBody>
      </p:sp>
      <p:sp>
        <p:nvSpPr>
          <p:cNvPr id="5" name="TextBox 4">
            <a:extLst>
              <a:ext uri="{FF2B5EF4-FFF2-40B4-BE49-F238E27FC236}">
                <a16:creationId xmlns:a16="http://schemas.microsoft.com/office/drawing/2014/main" id="{723F9BDD-F755-4369-A563-CED22AD41BAC}"/>
              </a:ext>
            </a:extLst>
          </p:cNvPr>
          <p:cNvSpPr txBox="1"/>
          <p:nvPr/>
        </p:nvSpPr>
        <p:spPr>
          <a:xfrm>
            <a:off x="6526635" y="880844"/>
            <a:ext cx="1908151" cy="369332"/>
          </a:xfrm>
          <a:prstGeom prst="rect">
            <a:avLst/>
          </a:prstGeom>
          <a:noFill/>
        </p:spPr>
        <p:txBody>
          <a:bodyPr wrap="none" rtlCol="0">
            <a:spAutoFit/>
          </a:bodyPr>
          <a:lstStyle/>
          <a:p>
            <a:r>
              <a:rPr lang="en-US" dirty="0"/>
              <a:t>C, B are Mantle RF</a:t>
            </a:r>
          </a:p>
        </p:txBody>
      </p:sp>
    </p:spTree>
    <p:extLst>
      <p:ext uri="{BB962C8B-B14F-4D97-AF65-F5344CB8AC3E}">
        <p14:creationId xmlns:p14="http://schemas.microsoft.com/office/powerpoint/2010/main" val="373134500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D907F-5D77-4734-A0CB-036F81A6AA85}"/>
              </a:ext>
            </a:extLst>
          </p:cNvPr>
          <p:cNvSpPr>
            <a:spLocks noGrp="1"/>
          </p:cNvSpPr>
          <p:nvPr>
            <p:ph type="title"/>
          </p:nvPr>
        </p:nvSpPr>
        <p:spPr>
          <a:xfrm>
            <a:off x="685800" y="500062"/>
            <a:ext cx="10515600" cy="1325563"/>
          </a:xfrm>
        </p:spPr>
        <p:txBody>
          <a:bodyPr>
            <a:noAutofit/>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MFR is Used for what?</a:t>
            </a:r>
            <a:b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b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For understanding the mantle!</a:t>
            </a:r>
            <a:b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br>
            <a:endPar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Content Placeholder 2">
            <a:extLst>
              <a:ext uri="{FF2B5EF4-FFF2-40B4-BE49-F238E27FC236}">
                <a16:creationId xmlns:a16="http://schemas.microsoft.com/office/drawing/2014/main" id="{9E2960C9-FC01-4DC2-9E17-49B3D16C304E}"/>
              </a:ext>
            </a:extLst>
          </p:cNvPr>
          <p:cNvSpPr>
            <a:spLocks noGrp="1"/>
          </p:cNvSpPr>
          <p:nvPr>
            <p:ph idx="1"/>
          </p:nvPr>
        </p:nvSpPr>
        <p:spPr/>
        <p:txBody>
          <a:bodyPr>
            <a:normAutofit/>
          </a:bodyPr>
          <a:lstStyle/>
          <a:p>
            <a:pPr marL="0" indent="0">
              <a:buNone/>
            </a:pPr>
            <a:r>
              <a:rPr lang="en-US" sz="2400" dirty="0">
                <a:solidFill>
                  <a:schemeClr val="bg1">
                    <a:lumMod val="75000"/>
                  </a:schemeClr>
                </a:solidFill>
                <a:latin typeface="Open Sans" panose="020B0606030504020204" pitchFamily="34" charset="0"/>
              </a:rPr>
              <a:t>H</a:t>
            </a:r>
            <a:r>
              <a:rPr lang="en-US" sz="2400" b="0" i="0" dirty="0">
                <a:solidFill>
                  <a:schemeClr val="bg1">
                    <a:lumMod val="75000"/>
                  </a:schemeClr>
                </a:solidFill>
                <a:effectLst/>
                <a:latin typeface="Open Sans" panose="020B0606030504020204" pitchFamily="34" charset="0"/>
              </a:rPr>
              <a:t>istory of plume-related volcanism</a:t>
            </a:r>
          </a:p>
          <a:p>
            <a:r>
              <a:rPr lang="en-US" sz="2400" b="0" i="0" dirty="0">
                <a:solidFill>
                  <a:schemeClr val="bg1">
                    <a:lumMod val="75000"/>
                  </a:schemeClr>
                </a:solidFill>
                <a:effectLst/>
                <a:latin typeface="Open Sans" panose="020B0606030504020204" pitchFamily="34" charset="0"/>
              </a:rPr>
              <a:t>plumes are associated with evolving basal mantle structures</a:t>
            </a:r>
            <a:endParaRPr lang="en-US" sz="2400" dirty="0">
              <a:solidFill>
                <a:schemeClr val="bg1">
                  <a:lumMod val="75000"/>
                </a:schemeClr>
              </a:solidFill>
              <a:latin typeface="Open Sans" panose="020B0606030504020204" pitchFamily="34" charset="0"/>
            </a:endParaRPr>
          </a:p>
          <a:p>
            <a:pPr marL="0" indent="0">
              <a:buNone/>
            </a:pPr>
            <a:endParaRPr lang="en-US" sz="2400" dirty="0">
              <a:solidFill>
                <a:schemeClr val="bg1">
                  <a:lumMod val="75000"/>
                </a:schemeClr>
              </a:solidFill>
              <a:latin typeface="Open Sans" panose="020B0606030504020204" pitchFamily="34" charset="0"/>
            </a:endParaRPr>
          </a:p>
          <a:p>
            <a:pPr marL="0" indent="0">
              <a:buNone/>
            </a:pPr>
            <a:r>
              <a:rPr lang="en-US" sz="2400" dirty="0">
                <a:solidFill>
                  <a:schemeClr val="bg1">
                    <a:lumMod val="75000"/>
                  </a:schemeClr>
                </a:solidFill>
                <a:latin typeface="Open Sans" panose="020B0606030504020204" pitchFamily="34" charset="0"/>
              </a:rPr>
              <a:t>MFR is a mechanistic approach to plate arrangement</a:t>
            </a:r>
          </a:p>
          <a:p>
            <a:r>
              <a:rPr lang="en-US" sz="2400" b="0" i="0" dirty="0">
                <a:solidFill>
                  <a:schemeClr val="bg1">
                    <a:lumMod val="75000"/>
                  </a:schemeClr>
                </a:solidFill>
                <a:effectLst/>
                <a:latin typeface="Open Sans" panose="020B0606030504020204" pitchFamily="34" charset="0"/>
              </a:rPr>
              <a:t> Both the paleo-latitude of a plate and its paleo-meridian orientation can be calculated using paleomagnetic data, providing a paleomagnetic pole for a given plate (Cox and Hart, 2009). </a:t>
            </a:r>
          </a:p>
        </p:txBody>
      </p:sp>
      <p:sp>
        <p:nvSpPr>
          <p:cNvPr id="4" name="TextBox 3">
            <a:extLst>
              <a:ext uri="{FF2B5EF4-FFF2-40B4-BE49-F238E27FC236}">
                <a16:creationId xmlns:a16="http://schemas.microsoft.com/office/drawing/2014/main" id="{C6C54F95-8B7F-42BD-A69C-13BB36775B1C}"/>
              </a:ext>
            </a:extLst>
          </p:cNvPr>
          <p:cNvSpPr txBox="1"/>
          <p:nvPr/>
        </p:nvSpPr>
        <p:spPr>
          <a:xfrm>
            <a:off x="2628434" y="4949785"/>
            <a:ext cx="7290732" cy="1908215"/>
          </a:xfrm>
          <a:prstGeom prst="rect">
            <a:avLst/>
          </a:prstGeom>
          <a:noFill/>
        </p:spPr>
        <p:txBody>
          <a:bodyPr wrap="square" rtlCol="0">
            <a:spAutoFit/>
          </a:bodyPr>
          <a:lstStyle/>
          <a:p>
            <a:pPr algn="ctr"/>
            <a:r>
              <a:rPr lang="en-US" sz="2000" b="1" i="0" dirty="0">
                <a:solidFill>
                  <a:srgbClr val="464646"/>
                </a:solidFill>
                <a:effectLst/>
                <a:latin typeface="Open Sans" panose="020B0606030504020204" pitchFamily="34" charset="0"/>
              </a:rPr>
              <a:t>However, since the Earth's magnetic dipole field is radially symmetric, paleo-longitudinal information cannot be determined from paleomagnetic data alone unless further assumptions are made (</a:t>
            </a:r>
            <a:r>
              <a:rPr lang="en-US" sz="2000" b="1" i="0" dirty="0" err="1">
                <a:solidFill>
                  <a:srgbClr val="464646"/>
                </a:solidFill>
                <a:effectLst/>
                <a:latin typeface="Open Sans" panose="020B0606030504020204" pitchFamily="34" charset="0"/>
              </a:rPr>
              <a:t>Torsvik</a:t>
            </a:r>
            <a:r>
              <a:rPr lang="en-US" sz="2000" b="1" i="0" dirty="0">
                <a:solidFill>
                  <a:srgbClr val="464646"/>
                </a:solidFill>
                <a:effectLst/>
                <a:latin typeface="Open Sans" panose="020B0606030504020204" pitchFamily="34" charset="0"/>
              </a:rPr>
              <a:t> and Cocks, 2019).</a:t>
            </a:r>
          </a:p>
          <a:p>
            <a:endParaRPr lang="en-US" dirty="0"/>
          </a:p>
        </p:txBody>
      </p:sp>
    </p:spTree>
    <p:extLst>
      <p:ext uri="{BB962C8B-B14F-4D97-AF65-F5344CB8AC3E}">
        <p14:creationId xmlns:p14="http://schemas.microsoft.com/office/powerpoint/2010/main" val="142216759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371FE-6B39-4832-90CE-49F228259732}"/>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Palaeomagnetic reference frame</a:t>
            </a:r>
          </a:p>
        </p:txBody>
      </p:sp>
      <p:sp>
        <p:nvSpPr>
          <p:cNvPr id="3" name="Content Placeholder 2">
            <a:extLst>
              <a:ext uri="{FF2B5EF4-FFF2-40B4-BE49-F238E27FC236}">
                <a16:creationId xmlns:a16="http://schemas.microsoft.com/office/drawing/2014/main" id="{00542906-D05B-4E8A-8AE9-544C1B1806AF}"/>
              </a:ext>
            </a:extLst>
          </p:cNvPr>
          <p:cNvSpPr>
            <a:spLocks noGrp="1"/>
          </p:cNvSpPr>
          <p:nvPr>
            <p:ph idx="1"/>
          </p:nvPr>
        </p:nvSpPr>
        <p:spPr/>
        <p:txBody>
          <a:bodyPr/>
          <a:lstStyle/>
          <a:p>
            <a:pPr marL="0" indent="0">
              <a:buNone/>
            </a:pPr>
            <a:r>
              <a:rPr lang="en-US" b="1" u="sng" dirty="0"/>
              <a:t>The PRF relies on the Geocentric Axial Dipole</a:t>
            </a:r>
          </a:p>
          <a:p>
            <a:r>
              <a:rPr lang="en-US" dirty="0"/>
              <a:t>Uses palaeomagnetic data for latitude</a:t>
            </a:r>
          </a:p>
          <a:p>
            <a:r>
              <a:rPr lang="en-US" dirty="0"/>
              <a:t>Uses Apparent Polar Wander for relative movements and displacement</a:t>
            </a:r>
          </a:p>
          <a:p>
            <a:r>
              <a:rPr lang="en-US" dirty="0"/>
              <a:t>Adjusts for True Polar Wander</a:t>
            </a:r>
          </a:p>
          <a:p>
            <a:endParaRPr lang="en-US" dirty="0"/>
          </a:p>
          <a:p>
            <a:endParaRPr lang="en-US" dirty="0"/>
          </a:p>
        </p:txBody>
      </p:sp>
    </p:spTree>
    <p:extLst>
      <p:ext uri="{BB962C8B-B14F-4D97-AF65-F5344CB8AC3E}">
        <p14:creationId xmlns:p14="http://schemas.microsoft.com/office/powerpoint/2010/main" val="283680770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Plate tectonic evolution from 1 Billion years ago to the present.">
            <a:hlinkClick r:id="" action="ppaction://media"/>
            <a:extLst>
              <a:ext uri="{FF2B5EF4-FFF2-40B4-BE49-F238E27FC236}">
                <a16:creationId xmlns:a16="http://schemas.microsoft.com/office/drawing/2014/main" id="{133FD45E-3FCB-4F03-9C87-7D3AE4585CAE}"/>
              </a:ext>
            </a:extLst>
          </p:cNvPr>
          <p:cNvPicPr>
            <a:picLocks noGrp="1" noRot="1" noChangeAspect="1"/>
          </p:cNvPicPr>
          <p:nvPr>
            <p:ph idx="1"/>
            <a:videoFile r:link="rId1"/>
          </p:nvPr>
        </p:nvPicPr>
        <p:blipFill>
          <a:blip r:embed="rId4"/>
          <a:stretch>
            <a:fillRect/>
          </a:stretch>
        </p:blipFill>
        <p:spPr>
          <a:xfrm>
            <a:off x="1104900" y="466383"/>
            <a:ext cx="10198100" cy="5737102"/>
          </a:xfrm>
          <a:prstGeom prst="rect">
            <a:avLst/>
          </a:prstGeom>
        </p:spPr>
      </p:pic>
    </p:spTree>
    <p:extLst>
      <p:ext uri="{BB962C8B-B14F-4D97-AF65-F5344CB8AC3E}">
        <p14:creationId xmlns:p14="http://schemas.microsoft.com/office/powerpoint/2010/main" val="3064391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0B743-88FA-4DF1-AEE1-4FD5069607E8}"/>
              </a:ext>
            </a:extLst>
          </p:cNvPr>
          <p:cNvSpPr>
            <a:spLocks noGrp="1"/>
          </p:cNvSpPr>
          <p:nvPr>
            <p:ph type="title"/>
          </p:nvPr>
        </p:nvSpPr>
        <p:spPr>
          <a:xfrm>
            <a:off x="7871303" y="373374"/>
            <a:ext cx="2962013"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Other data</a:t>
            </a:r>
          </a:p>
        </p:txBody>
      </p:sp>
      <p:pic>
        <p:nvPicPr>
          <p:cNvPr id="4098" name="Picture 2">
            <a:extLst>
              <a:ext uri="{FF2B5EF4-FFF2-40B4-BE49-F238E27FC236}">
                <a16:creationId xmlns:a16="http://schemas.microsoft.com/office/drawing/2014/main" id="{0C07F513-D43B-4A66-846F-6751FAFF8B2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28252" y="373374"/>
            <a:ext cx="6877223" cy="6341219"/>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descr="49 Best Geology Humor ideas | geology humor, science jokes, funny science  jokes">
            <a:extLst>
              <a:ext uri="{FF2B5EF4-FFF2-40B4-BE49-F238E27FC236}">
                <a16:creationId xmlns:a16="http://schemas.microsoft.com/office/drawing/2014/main" id="{78A21756-13B5-4788-B7A6-D9B302C7CC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71303" y="1803284"/>
            <a:ext cx="3570273" cy="47048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89471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68D00-6475-41C3-9CF1-3DC82449FB80}"/>
              </a:ext>
            </a:extLst>
          </p:cNvPr>
          <p:cNvSpPr>
            <a:spLocks noGrp="1"/>
          </p:cNvSpPr>
          <p:nvPr>
            <p:ph type="title"/>
          </p:nvPr>
        </p:nvSpPr>
        <p:spPr>
          <a:xfrm>
            <a:off x="4480769" y="2677178"/>
            <a:ext cx="3723431"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The History</a:t>
            </a:r>
          </a:p>
        </p:txBody>
      </p:sp>
      <p:pic>
        <p:nvPicPr>
          <p:cNvPr id="1026" name="Picture 2">
            <a:extLst>
              <a:ext uri="{FF2B5EF4-FFF2-40B4-BE49-F238E27FC236}">
                <a16:creationId xmlns:a16="http://schemas.microsoft.com/office/drawing/2014/main" id="{43A01017-793A-4C80-8A35-4C4DA5464BC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0" y="0"/>
            <a:ext cx="4311940" cy="6679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421353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36EB2-3D35-4D1C-8FA8-4748BAA614EE}"/>
              </a:ext>
            </a:extLst>
          </p:cNvPr>
          <p:cNvSpPr>
            <a:spLocks noGrp="1"/>
          </p:cNvSpPr>
          <p:nvPr>
            <p:ph type="title"/>
          </p:nvPr>
        </p:nvSpPr>
        <p:spPr>
          <a:xfrm>
            <a:off x="5122177" y="495184"/>
            <a:ext cx="6960766"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Things get unreliable at around 185-125ma.</a:t>
            </a:r>
          </a:p>
        </p:txBody>
      </p:sp>
      <p:sp>
        <p:nvSpPr>
          <p:cNvPr id="3" name="Content Placeholder 2">
            <a:extLst>
              <a:ext uri="{FF2B5EF4-FFF2-40B4-BE49-F238E27FC236}">
                <a16:creationId xmlns:a16="http://schemas.microsoft.com/office/drawing/2014/main" id="{D70B477B-F556-40E4-A585-7ADD57F161C5}"/>
              </a:ext>
            </a:extLst>
          </p:cNvPr>
          <p:cNvSpPr>
            <a:spLocks noGrp="1"/>
          </p:cNvSpPr>
          <p:nvPr>
            <p:ph idx="1"/>
          </p:nvPr>
        </p:nvSpPr>
        <p:spPr>
          <a:xfrm>
            <a:off x="5334699" y="2011478"/>
            <a:ext cx="6057550" cy="4351338"/>
          </a:xfrm>
        </p:spPr>
        <p:txBody>
          <a:bodyPr/>
          <a:lstStyle/>
          <a:p>
            <a:r>
              <a:rPr lang="en-US" dirty="0"/>
              <a:t>CNS, the Kaiman, LLSVPS and the </a:t>
            </a:r>
            <a:r>
              <a:rPr lang="en-US" dirty="0" err="1"/>
              <a:t>Superchron</a:t>
            </a:r>
            <a:r>
              <a:rPr lang="en-US" dirty="0"/>
              <a:t>?</a:t>
            </a:r>
          </a:p>
          <a:p>
            <a:endParaRPr lang="en-US" dirty="0"/>
          </a:p>
          <a:p>
            <a:r>
              <a:rPr lang="en-US" dirty="0"/>
              <a:t>Can we still use PMRF? Yes.</a:t>
            </a:r>
          </a:p>
          <a:p>
            <a:endParaRPr lang="en-US" dirty="0"/>
          </a:p>
          <a:p>
            <a:r>
              <a:rPr lang="en-US" dirty="0"/>
              <a:t>In GAD we trust</a:t>
            </a:r>
          </a:p>
          <a:p>
            <a:pPr lvl="1"/>
            <a:r>
              <a:rPr lang="en-US" dirty="0"/>
              <a:t>(Geocentric Axial Dipole)</a:t>
            </a:r>
          </a:p>
        </p:txBody>
      </p:sp>
      <p:pic>
        <p:nvPicPr>
          <p:cNvPr id="4" name="Picture 2">
            <a:extLst>
              <a:ext uri="{FF2B5EF4-FFF2-40B4-BE49-F238E27FC236}">
                <a16:creationId xmlns:a16="http://schemas.microsoft.com/office/drawing/2014/main" id="{572F28F0-89D6-4CBC-9EB5-91D81982C9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359" y="178079"/>
            <a:ext cx="4311940" cy="6679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4105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1A2968A1-C877-412F-882A-BF146689042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47187" y="258250"/>
            <a:ext cx="11097626" cy="63415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EC5B099-E474-469A-A88D-C4F8908405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95900" y="5614463"/>
            <a:ext cx="6896100" cy="1228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957949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AB39A-DE12-4D20-83EB-E2477AEAC0DE}"/>
              </a:ext>
            </a:extLst>
          </p:cNvPr>
          <p:cNvSpPr>
            <a:spLocks noGrp="1"/>
          </p:cNvSpPr>
          <p:nvPr>
            <p:ph type="title"/>
          </p:nvPr>
        </p:nvSpPr>
        <p:spPr>
          <a:xfrm>
            <a:off x="4925736" y="552171"/>
            <a:ext cx="4411212"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Deep Time</a:t>
            </a:r>
          </a:p>
        </p:txBody>
      </p:sp>
      <p:sp>
        <p:nvSpPr>
          <p:cNvPr id="3" name="Content Placeholder 2">
            <a:extLst>
              <a:ext uri="{FF2B5EF4-FFF2-40B4-BE49-F238E27FC236}">
                <a16:creationId xmlns:a16="http://schemas.microsoft.com/office/drawing/2014/main" id="{DC0E3E5B-50C2-4E2C-A993-A60DCC9DDF8F}"/>
              </a:ext>
            </a:extLst>
          </p:cNvPr>
          <p:cNvSpPr>
            <a:spLocks noGrp="1"/>
          </p:cNvSpPr>
          <p:nvPr>
            <p:ph idx="1"/>
          </p:nvPr>
        </p:nvSpPr>
        <p:spPr>
          <a:xfrm>
            <a:off x="4772636" y="1877734"/>
            <a:ext cx="6960766" cy="4351338"/>
          </a:xfrm>
        </p:spPr>
        <p:txBody>
          <a:bodyPr/>
          <a:lstStyle/>
          <a:p>
            <a:r>
              <a:rPr lang="en-US" b="0" i="0" dirty="0">
                <a:solidFill>
                  <a:srgbClr val="2E2E2E"/>
                </a:solidFill>
                <a:effectLst/>
                <a:latin typeface="NexusSans"/>
              </a:rPr>
              <a:t>1) geomagnetic polarity reversals are rapid, globally synchronous events, and lend themselves well to global, time-significant correlations; (2) polarity reversals are not predictable and yield unique reversal patterns; (3) significant parts of the GPTS have been astronomically tuned, intercalibrated with detailed </a:t>
            </a:r>
            <a:r>
              <a:rPr lang="en-US" b="0" i="0" dirty="0">
                <a:solidFill>
                  <a:srgbClr val="2E2E2E"/>
                </a:solidFill>
                <a:effectLst/>
                <a:latin typeface="NexusSans"/>
                <a:hlinkClick r:id="rId3" tooltip="Learn more about biostratigraphy from ScienceDirect's AI-generated Topic Pages"/>
              </a:rPr>
              <a:t>biostratigraphy</a:t>
            </a:r>
            <a:r>
              <a:rPr lang="en-US" b="0" i="0" dirty="0">
                <a:solidFill>
                  <a:srgbClr val="2E2E2E"/>
                </a:solidFill>
                <a:effectLst/>
                <a:latin typeface="NexusSans"/>
              </a:rPr>
              <a:t>, and/or constrained with absolute </a:t>
            </a:r>
            <a:r>
              <a:rPr lang="en-US" b="0" i="0" dirty="0">
                <a:solidFill>
                  <a:srgbClr val="2E2E2E"/>
                </a:solidFill>
                <a:effectLst/>
                <a:latin typeface="NexusSans"/>
                <a:hlinkClick r:id="rId4" tooltip="Learn more about radiometric from ScienceDirect's AI-generated Topic Pages"/>
              </a:rPr>
              <a:t>radiometric</a:t>
            </a:r>
            <a:r>
              <a:rPr lang="en-US" b="0" i="0" dirty="0">
                <a:solidFill>
                  <a:srgbClr val="2E2E2E"/>
                </a:solidFill>
                <a:effectLst/>
                <a:latin typeface="NexusSans"/>
              </a:rPr>
              <a:t> ages.</a:t>
            </a:r>
            <a:endParaRPr lang="en-US" dirty="0"/>
          </a:p>
        </p:txBody>
      </p:sp>
      <p:pic>
        <p:nvPicPr>
          <p:cNvPr id="4" name="Picture 2">
            <a:extLst>
              <a:ext uri="{FF2B5EF4-FFF2-40B4-BE49-F238E27FC236}">
                <a16:creationId xmlns:a16="http://schemas.microsoft.com/office/drawing/2014/main" id="{28C0B1C9-289E-4B32-9AAF-356C875F53B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652" y="178079"/>
            <a:ext cx="4311940" cy="6679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256669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94BE1-3D1F-4596-A0B9-9A6CBC8512D4}"/>
              </a:ext>
            </a:extLst>
          </p:cNvPr>
          <p:cNvSpPr>
            <a:spLocks noGrp="1"/>
          </p:cNvSpPr>
          <p:nvPr>
            <p:ph type="title"/>
          </p:nvPr>
        </p:nvSpPr>
        <p:spPr>
          <a:xfrm>
            <a:off x="4577591" y="365125"/>
            <a:ext cx="7025081"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Normal or reversed pole</a:t>
            </a:r>
          </a:p>
        </p:txBody>
      </p:sp>
      <p:sp>
        <p:nvSpPr>
          <p:cNvPr id="3" name="Content Placeholder 2">
            <a:extLst>
              <a:ext uri="{FF2B5EF4-FFF2-40B4-BE49-F238E27FC236}">
                <a16:creationId xmlns:a16="http://schemas.microsoft.com/office/drawing/2014/main" id="{A07EE56A-9B7A-4FD1-B9C6-CE4DF874E5AB}"/>
              </a:ext>
            </a:extLst>
          </p:cNvPr>
          <p:cNvSpPr>
            <a:spLocks noGrp="1"/>
          </p:cNvSpPr>
          <p:nvPr>
            <p:ph idx="1"/>
          </p:nvPr>
        </p:nvSpPr>
        <p:spPr>
          <a:xfrm>
            <a:off x="4328718" y="1825625"/>
            <a:ext cx="7025081" cy="4351338"/>
          </a:xfrm>
        </p:spPr>
        <p:txBody>
          <a:bodyPr/>
          <a:lstStyle/>
          <a:p>
            <a:r>
              <a:rPr lang="en-US" b="0" i="0" dirty="0">
                <a:solidFill>
                  <a:srgbClr val="2E2E2E"/>
                </a:solidFill>
                <a:effectLst/>
                <a:latin typeface="NexusSans"/>
              </a:rPr>
              <a:t>For an isolated paleopole, it is not possible to tell if the pole is reversed or normal. This decision must be based on other information such as paleoclimatic data or an APW path constructed from other geographic localities, but including the age of the measured sample.</a:t>
            </a:r>
          </a:p>
          <a:p>
            <a:endParaRPr lang="en-US" dirty="0">
              <a:solidFill>
                <a:srgbClr val="2E2E2E"/>
              </a:solidFill>
              <a:latin typeface="NexusSans"/>
            </a:endParaRPr>
          </a:p>
          <a:p>
            <a:r>
              <a:rPr lang="en-US" dirty="0">
                <a:solidFill>
                  <a:srgbClr val="2E2E2E"/>
                </a:solidFill>
                <a:latin typeface="NexusSans"/>
              </a:rPr>
              <a:t>??? There must be plenty of good data. Does the Cambrian and Devonian have that???</a:t>
            </a:r>
            <a:endParaRPr lang="en-US" dirty="0"/>
          </a:p>
        </p:txBody>
      </p:sp>
      <p:pic>
        <p:nvPicPr>
          <p:cNvPr id="4" name="Picture 2">
            <a:extLst>
              <a:ext uri="{FF2B5EF4-FFF2-40B4-BE49-F238E27FC236}">
                <a16:creationId xmlns:a16="http://schemas.microsoft.com/office/drawing/2014/main" id="{EB18F75C-400B-45C3-B6C2-C2E1B0CEEC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652" y="178079"/>
            <a:ext cx="4311940" cy="6679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9874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325E2C-0BF7-48FA-BAD5-FCEF5F5D459F}"/>
              </a:ext>
            </a:extLst>
          </p:cNvPr>
          <p:cNvSpPr>
            <a:spLocks noGrp="1"/>
          </p:cNvSpPr>
          <p:nvPr>
            <p:ph idx="1"/>
          </p:nvPr>
        </p:nvSpPr>
        <p:spPr/>
        <p:txBody>
          <a:bodyPr/>
          <a:lstStyle/>
          <a:p>
            <a:r>
              <a:rPr lang="en-US" dirty="0"/>
              <a:t>Weak palaeomagnetic field</a:t>
            </a:r>
          </a:p>
        </p:txBody>
      </p:sp>
      <p:pic>
        <p:nvPicPr>
          <p:cNvPr id="25602" name="Picture 2">
            <a:extLst>
              <a:ext uri="{FF2B5EF4-FFF2-40B4-BE49-F238E27FC236}">
                <a16:creationId xmlns:a16="http://schemas.microsoft.com/office/drawing/2014/main" id="{FEC147EF-174B-45AF-ACC3-E9256BE9E4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37" y="0"/>
            <a:ext cx="106775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0549646"/>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7DFAD-47F2-4B53-9011-119BEC5DE2D5}"/>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Why the Kaiman so bad for us and not the CNS?</a:t>
            </a:r>
          </a:p>
        </p:txBody>
      </p:sp>
      <p:sp>
        <p:nvSpPr>
          <p:cNvPr id="3" name="Content Placeholder 2">
            <a:extLst>
              <a:ext uri="{FF2B5EF4-FFF2-40B4-BE49-F238E27FC236}">
                <a16:creationId xmlns:a16="http://schemas.microsoft.com/office/drawing/2014/main" id="{AD64ABC1-B436-4162-9264-F8E4298F3F0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36347395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7DFAD-47F2-4B53-9011-119BEC5DE2D5}"/>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Why the Kaiman so bad for us and not the CNS?</a:t>
            </a:r>
          </a:p>
        </p:txBody>
      </p:sp>
      <p:sp>
        <p:nvSpPr>
          <p:cNvPr id="3" name="Content Placeholder 2">
            <a:extLst>
              <a:ext uri="{FF2B5EF4-FFF2-40B4-BE49-F238E27FC236}">
                <a16:creationId xmlns:a16="http://schemas.microsoft.com/office/drawing/2014/main" id="{AD64ABC1-B436-4162-9264-F8E4298F3F07}"/>
              </a:ext>
            </a:extLst>
          </p:cNvPr>
          <p:cNvSpPr>
            <a:spLocks noGrp="1"/>
          </p:cNvSpPr>
          <p:nvPr>
            <p:ph idx="1"/>
          </p:nvPr>
        </p:nvSpPr>
        <p:spPr/>
        <p:txBody>
          <a:bodyPr/>
          <a:lstStyle/>
          <a:p>
            <a:r>
              <a:rPr lang="en-US" dirty="0"/>
              <a:t>No seafloor older than 200Ma</a:t>
            </a:r>
          </a:p>
          <a:p>
            <a:pPr lvl="1"/>
            <a:r>
              <a:rPr lang="en-US" dirty="0"/>
              <a:t>We lose an entire set of data</a:t>
            </a:r>
          </a:p>
          <a:p>
            <a:r>
              <a:rPr lang="en-US" dirty="0"/>
              <a:t>Overprinting</a:t>
            </a:r>
          </a:p>
          <a:p>
            <a:endParaRPr lang="en-US" dirty="0"/>
          </a:p>
        </p:txBody>
      </p:sp>
    </p:spTree>
    <p:extLst>
      <p:ext uri="{BB962C8B-B14F-4D97-AF65-F5344CB8AC3E}">
        <p14:creationId xmlns:p14="http://schemas.microsoft.com/office/powerpoint/2010/main" val="134182424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E9275-4C43-434C-9ECB-11BE1E283369}"/>
              </a:ext>
            </a:extLst>
          </p:cNvPr>
          <p:cNvSpPr>
            <a:spLocks noGrp="1"/>
          </p:cNvSpPr>
          <p:nvPr>
            <p:ph type="title"/>
          </p:nvPr>
        </p:nvSpPr>
        <p:spPr>
          <a:xfrm>
            <a:off x="4864100" y="352425"/>
            <a:ext cx="6959600"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How old can we go?</a:t>
            </a:r>
            <a:b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b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The Ediacaran problem</a:t>
            </a:r>
          </a:p>
        </p:txBody>
      </p:sp>
      <p:sp>
        <p:nvSpPr>
          <p:cNvPr id="3" name="Content Placeholder 2">
            <a:extLst>
              <a:ext uri="{FF2B5EF4-FFF2-40B4-BE49-F238E27FC236}">
                <a16:creationId xmlns:a16="http://schemas.microsoft.com/office/drawing/2014/main" id="{EC325E2C-0BF7-48FA-BAD5-FCEF5F5D459F}"/>
              </a:ext>
            </a:extLst>
          </p:cNvPr>
          <p:cNvSpPr>
            <a:spLocks noGrp="1"/>
          </p:cNvSpPr>
          <p:nvPr>
            <p:ph idx="1"/>
          </p:nvPr>
        </p:nvSpPr>
        <p:spPr>
          <a:xfrm>
            <a:off x="4864100" y="1825625"/>
            <a:ext cx="6489700" cy="4351338"/>
          </a:xfrm>
        </p:spPr>
        <p:txBody>
          <a:bodyPr/>
          <a:lstStyle/>
          <a:p>
            <a:r>
              <a:rPr lang="en-US" dirty="0"/>
              <a:t>Weak palaeomagnetic field. </a:t>
            </a:r>
          </a:p>
          <a:p>
            <a:endParaRPr lang="en-US" dirty="0"/>
          </a:p>
          <a:p>
            <a:r>
              <a:rPr lang="en-US" dirty="0"/>
              <a:t>We almost lost our magnetic field in the EDIACARAN.</a:t>
            </a:r>
          </a:p>
          <a:p>
            <a:endParaRPr lang="en-US" dirty="0"/>
          </a:p>
          <a:p>
            <a:r>
              <a:rPr lang="en-US" dirty="0"/>
              <a:t>CORE NUCLEATION?</a:t>
            </a:r>
          </a:p>
          <a:p>
            <a:endParaRPr lang="en-US" dirty="0"/>
          </a:p>
          <a:p>
            <a:endParaRPr lang="en-US" dirty="0"/>
          </a:p>
        </p:txBody>
      </p:sp>
      <p:pic>
        <p:nvPicPr>
          <p:cNvPr id="4" name="Picture 2">
            <a:extLst>
              <a:ext uri="{FF2B5EF4-FFF2-40B4-BE49-F238E27FC236}">
                <a16:creationId xmlns:a16="http://schemas.microsoft.com/office/drawing/2014/main" id="{E841E02B-0300-447D-9143-7E263B4708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652" y="178079"/>
            <a:ext cx="4311940" cy="6679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299161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E9275-4C43-434C-9ECB-11BE1E283369}"/>
              </a:ext>
            </a:extLst>
          </p:cNvPr>
          <p:cNvSpPr>
            <a:spLocks noGrp="1"/>
          </p:cNvSpPr>
          <p:nvPr>
            <p:ph type="title"/>
          </p:nvPr>
        </p:nvSpPr>
        <p:spPr>
          <a:xfrm>
            <a:off x="4864100" y="352425"/>
            <a:ext cx="6959600"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How old can we go?</a:t>
            </a:r>
            <a:b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b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The Ediacaran problem</a:t>
            </a:r>
          </a:p>
        </p:txBody>
      </p:sp>
      <p:sp>
        <p:nvSpPr>
          <p:cNvPr id="3" name="Content Placeholder 2">
            <a:extLst>
              <a:ext uri="{FF2B5EF4-FFF2-40B4-BE49-F238E27FC236}">
                <a16:creationId xmlns:a16="http://schemas.microsoft.com/office/drawing/2014/main" id="{EC325E2C-0BF7-48FA-BAD5-FCEF5F5D459F}"/>
              </a:ext>
            </a:extLst>
          </p:cNvPr>
          <p:cNvSpPr>
            <a:spLocks noGrp="1"/>
          </p:cNvSpPr>
          <p:nvPr>
            <p:ph idx="1"/>
          </p:nvPr>
        </p:nvSpPr>
        <p:spPr>
          <a:xfrm>
            <a:off x="4864100" y="1825625"/>
            <a:ext cx="6489700" cy="4351338"/>
          </a:xfrm>
        </p:spPr>
        <p:txBody>
          <a:bodyPr/>
          <a:lstStyle/>
          <a:p>
            <a:r>
              <a:rPr lang="en-US" dirty="0"/>
              <a:t>Weak palaeomagnetic field. </a:t>
            </a:r>
          </a:p>
          <a:p>
            <a:endParaRPr lang="en-US" dirty="0"/>
          </a:p>
          <a:p>
            <a:r>
              <a:rPr lang="en-US" dirty="0"/>
              <a:t>We almost lost our magnetic field in the EDIACARAN.</a:t>
            </a:r>
          </a:p>
          <a:p>
            <a:endParaRPr lang="en-US" dirty="0"/>
          </a:p>
          <a:p>
            <a:r>
              <a:rPr lang="en-US" dirty="0"/>
              <a:t>CORE NUCLEATION?</a:t>
            </a:r>
          </a:p>
          <a:p>
            <a:endParaRPr lang="en-US" dirty="0"/>
          </a:p>
          <a:p>
            <a:r>
              <a:rPr lang="en-US" dirty="0"/>
              <a:t>But why again in the Devonian? The core can only form once.</a:t>
            </a:r>
          </a:p>
        </p:txBody>
      </p:sp>
      <p:pic>
        <p:nvPicPr>
          <p:cNvPr id="4" name="Picture 2">
            <a:extLst>
              <a:ext uri="{FF2B5EF4-FFF2-40B4-BE49-F238E27FC236}">
                <a16:creationId xmlns:a16="http://schemas.microsoft.com/office/drawing/2014/main" id="{E841E02B-0300-447D-9143-7E263B4708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652" y="178079"/>
            <a:ext cx="4311940" cy="6679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17279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a:extLst>
              <a:ext uri="{FF2B5EF4-FFF2-40B4-BE49-F238E27FC236}">
                <a16:creationId xmlns:a16="http://schemas.microsoft.com/office/drawing/2014/main" id="{0D2DD87A-25D2-411A-B2BF-1461B9DF870B}"/>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68801"/>
          <a:stretch/>
        </p:blipFill>
        <p:spPr bwMode="auto">
          <a:xfrm>
            <a:off x="6096000" y="1857189"/>
            <a:ext cx="5941512" cy="314362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14DA9711-DC1D-47CA-8173-45CF061B438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0779"/>
          <a:stretch/>
        </p:blipFill>
        <p:spPr bwMode="auto">
          <a:xfrm>
            <a:off x="-1" y="-46398"/>
            <a:ext cx="6527801" cy="690439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C573104-7A49-48D8-9F3E-27D19435155F}"/>
              </a:ext>
            </a:extLst>
          </p:cNvPr>
          <p:cNvSpPr txBox="1"/>
          <p:nvPr/>
        </p:nvSpPr>
        <p:spPr>
          <a:xfrm>
            <a:off x="10374053" y="6488668"/>
            <a:ext cx="1751185" cy="369332"/>
          </a:xfrm>
          <a:prstGeom prst="rect">
            <a:avLst/>
          </a:prstGeom>
          <a:noFill/>
        </p:spPr>
        <p:txBody>
          <a:bodyPr wrap="none" rtlCol="0">
            <a:spAutoFit/>
          </a:bodyPr>
          <a:lstStyle/>
          <a:p>
            <a:r>
              <a:rPr lang="en-US" dirty="0" err="1">
                <a:solidFill>
                  <a:schemeClr val="bg1">
                    <a:lumMod val="95000"/>
                  </a:schemeClr>
                </a:solidFill>
              </a:rPr>
              <a:t>Meert</a:t>
            </a:r>
            <a:r>
              <a:rPr lang="en-US" dirty="0">
                <a:solidFill>
                  <a:schemeClr val="bg1">
                    <a:lumMod val="95000"/>
                  </a:schemeClr>
                </a:solidFill>
              </a:rPr>
              <a:t> et al 2016</a:t>
            </a:r>
          </a:p>
        </p:txBody>
      </p:sp>
    </p:spTree>
    <p:extLst>
      <p:ext uri="{BB962C8B-B14F-4D97-AF65-F5344CB8AC3E}">
        <p14:creationId xmlns:p14="http://schemas.microsoft.com/office/powerpoint/2010/main" val="351874600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FD30C-FC44-4933-984E-E7D4FE5965E3}"/>
              </a:ext>
            </a:extLst>
          </p:cNvPr>
          <p:cNvSpPr>
            <a:spLocks noGrp="1"/>
          </p:cNvSpPr>
          <p:nvPr>
            <p:ph type="title"/>
          </p:nvPr>
        </p:nvSpPr>
        <p:spPr/>
        <p:txBody>
          <a:bodyPr/>
          <a:lstStyle/>
          <a:p>
            <a:r>
              <a:rPr lang="en-US"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Implications for life?</a:t>
            </a:r>
          </a:p>
        </p:txBody>
      </p:sp>
      <p:pic>
        <p:nvPicPr>
          <p:cNvPr id="26626" name="Picture 2">
            <a:extLst>
              <a:ext uri="{FF2B5EF4-FFF2-40B4-BE49-F238E27FC236}">
                <a16:creationId xmlns:a16="http://schemas.microsoft.com/office/drawing/2014/main" id="{499F2580-9A7C-4EFB-B26C-8D773BB1719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23121" y="1690688"/>
            <a:ext cx="11745758" cy="45450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212628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Plate tectonic evolution from 1 Billion years ago to the present.">
            <a:hlinkClick r:id="" action="ppaction://media"/>
            <a:extLst>
              <a:ext uri="{FF2B5EF4-FFF2-40B4-BE49-F238E27FC236}">
                <a16:creationId xmlns:a16="http://schemas.microsoft.com/office/drawing/2014/main" id="{133FD45E-3FCB-4F03-9C87-7D3AE4585CAE}"/>
              </a:ext>
            </a:extLst>
          </p:cNvPr>
          <p:cNvPicPr>
            <a:picLocks noGrp="1" noRot="1" noChangeAspect="1"/>
          </p:cNvPicPr>
          <p:nvPr>
            <p:ph idx="1"/>
            <a:videoFile r:link="rId1"/>
          </p:nvPr>
        </p:nvPicPr>
        <p:blipFill>
          <a:blip r:embed="rId4"/>
          <a:stretch>
            <a:fillRect/>
          </a:stretch>
        </p:blipFill>
        <p:spPr>
          <a:xfrm>
            <a:off x="1566863" y="847725"/>
            <a:ext cx="9058275" cy="5095875"/>
          </a:xfrm>
          <a:prstGeom prst="rect">
            <a:avLst/>
          </a:prstGeom>
        </p:spPr>
      </p:pic>
    </p:spTree>
    <p:extLst>
      <p:ext uri="{BB962C8B-B14F-4D97-AF65-F5344CB8AC3E}">
        <p14:creationId xmlns:p14="http://schemas.microsoft.com/office/powerpoint/2010/main" val="482200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A sketch outlining the link between the viscous convection within the Earth’s mantle and tectonic surface plate motions.">
            <a:extLst>
              <a:ext uri="{FF2B5EF4-FFF2-40B4-BE49-F238E27FC236}">
                <a16:creationId xmlns:a16="http://schemas.microsoft.com/office/drawing/2014/main" id="{C8B2EA35-49E1-440E-BB50-245803A151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7475" y="0"/>
            <a:ext cx="68754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758166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897833E-E16E-456D-B6AE-07CCF41CB360}"/>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Uniting both MRF and PMRF.</a:t>
            </a:r>
          </a:p>
        </p:txBody>
      </p:sp>
      <p:pic>
        <p:nvPicPr>
          <p:cNvPr id="5" name="Picture 2" descr="Whole Foods Selling Pre-Peeled Oranges">
            <a:extLst>
              <a:ext uri="{FF2B5EF4-FFF2-40B4-BE49-F238E27FC236}">
                <a16:creationId xmlns:a16="http://schemas.microsoft.com/office/drawing/2014/main" id="{A7F46A4B-28FF-4B4C-86F4-F51A6310C8FA}"/>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21487"/>
          <a:stretch/>
        </p:blipFill>
        <p:spPr bwMode="auto">
          <a:xfrm>
            <a:off x="134459" y="2183730"/>
            <a:ext cx="5961541" cy="3510420"/>
          </a:xfrm>
          <a:prstGeom prst="rect">
            <a:avLst/>
          </a:prstGeom>
          <a:noFill/>
          <a:extLst>
            <a:ext uri="{909E8E84-426E-40DD-AFC4-6F175D3DCCD1}">
              <a14:hiddenFill xmlns:a14="http://schemas.microsoft.com/office/drawing/2010/main">
                <a:solidFill>
                  <a:srgbClr val="FFFFFF"/>
                </a:solidFill>
              </a14:hiddenFill>
            </a:ext>
          </a:extLst>
        </p:spPr>
      </p:pic>
      <p:pic>
        <p:nvPicPr>
          <p:cNvPr id="29698" name="Picture 2" descr="Using orange peel to deter pests for good | Homes &amp; Gardens">
            <a:extLst>
              <a:ext uri="{FF2B5EF4-FFF2-40B4-BE49-F238E27FC236}">
                <a16:creationId xmlns:a16="http://schemas.microsoft.com/office/drawing/2014/main" id="{7618B547-8229-4534-AB10-174FC8C21C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864" r="3027"/>
          <a:stretch/>
        </p:blipFill>
        <p:spPr bwMode="auto">
          <a:xfrm>
            <a:off x="6356059" y="2183730"/>
            <a:ext cx="5623420" cy="35104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459151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descr="George E. P. Box | Tribal Simplicity">
            <a:extLst>
              <a:ext uri="{FF2B5EF4-FFF2-40B4-BE49-F238E27FC236}">
                <a16:creationId xmlns:a16="http://schemas.microsoft.com/office/drawing/2014/main" id="{695D549F-20EB-4322-8411-106640FBC9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893374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7312D-B7DA-4679-8118-F3480C094E0F}"/>
              </a:ext>
            </a:extLst>
          </p:cNvPr>
          <p:cNvSpPr>
            <a:spLocks noGrp="1"/>
          </p:cNvSpPr>
          <p:nvPr>
            <p:ph type="title"/>
          </p:nvPr>
        </p:nvSpPr>
        <p:spPr>
          <a:xfrm>
            <a:off x="838200" y="2600325"/>
            <a:ext cx="10515600"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The way you think about a problem will </a:t>
            </a:r>
            <a:r>
              <a:rPr lang="en-US" b="1" u="sng" dirty="0">
                <a:solidFill>
                  <a:srgbClr val="333F50"/>
                </a:solidFill>
                <a:latin typeface="Open Sans" panose="020B0606030504020204" pitchFamily="34" charset="0"/>
                <a:ea typeface="Open Sans" panose="020B0606030504020204" pitchFamily="34" charset="0"/>
                <a:cs typeface="Open Sans" panose="020B0606030504020204" pitchFamily="34" charset="0"/>
              </a:rPr>
              <a:t>ALWAYS </a:t>
            </a: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impact the product.</a:t>
            </a:r>
          </a:p>
        </p:txBody>
      </p:sp>
    </p:spTree>
    <p:extLst>
      <p:ext uri="{BB962C8B-B14F-4D97-AF65-F5344CB8AC3E}">
        <p14:creationId xmlns:p14="http://schemas.microsoft.com/office/powerpoint/2010/main" val="95603667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a:extLst>
              <a:ext uri="{FF2B5EF4-FFF2-40B4-BE49-F238E27FC236}">
                <a16:creationId xmlns:a16="http://schemas.microsoft.com/office/drawing/2014/main" id="{8A61C2DC-FC84-431A-98F3-02314CCC1358}"/>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tretch/>
        </p:blipFill>
        <p:spPr bwMode="auto">
          <a:xfrm>
            <a:off x="2051047" y="1049287"/>
            <a:ext cx="8089900" cy="571981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4ADBB01-311C-43AA-ADD3-C43E92AEC5C9}"/>
              </a:ext>
            </a:extLst>
          </p:cNvPr>
          <p:cNvSpPr txBox="1"/>
          <p:nvPr/>
        </p:nvSpPr>
        <p:spPr>
          <a:xfrm>
            <a:off x="0" y="3302000"/>
            <a:ext cx="4636206" cy="954107"/>
          </a:xfrm>
          <a:prstGeom prst="rect">
            <a:avLst/>
          </a:prstGeom>
          <a:noFill/>
        </p:spPr>
        <p:txBody>
          <a:bodyPr wrap="none" rtlCol="0">
            <a:spAutoFit/>
          </a:bodyPr>
          <a:lstStyle/>
          <a:p>
            <a:r>
              <a:rPr lang="en-US" sz="2800" b="1" dirty="0">
                <a:solidFill>
                  <a:srgbClr val="333F50"/>
                </a:solidFill>
                <a:latin typeface="Open Sans" panose="020B0606030504020204" pitchFamily="34" charset="0"/>
                <a:ea typeface="Open Sans" panose="020B0606030504020204" pitchFamily="34" charset="0"/>
                <a:cs typeface="Open Sans" panose="020B0606030504020204" pitchFamily="34" charset="0"/>
              </a:rPr>
              <a:t>The PMRF has problems </a:t>
            </a:r>
            <a:br>
              <a:rPr lang="en-US" sz="2800" b="1" dirty="0">
                <a:solidFill>
                  <a:srgbClr val="333F50"/>
                </a:solidFill>
                <a:latin typeface="Open Sans" panose="020B0606030504020204" pitchFamily="34" charset="0"/>
                <a:ea typeface="Open Sans" panose="020B0606030504020204" pitchFamily="34" charset="0"/>
                <a:cs typeface="Open Sans" panose="020B0606030504020204" pitchFamily="34" charset="0"/>
              </a:rPr>
            </a:br>
            <a:endParaRPr lang="en-US" sz="2800" dirty="0"/>
          </a:p>
        </p:txBody>
      </p:sp>
      <p:sp>
        <p:nvSpPr>
          <p:cNvPr id="4" name="TextBox 3">
            <a:extLst>
              <a:ext uri="{FF2B5EF4-FFF2-40B4-BE49-F238E27FC236}">
                <a16:creationId xmlns:a16="http://schemas.microsoft.com/office/drawing/2014/main" id="{99267792-3E0A-4F7A-ADA8-13E4A6C9E796}"/>
              </a:ext>
            </a:extLst>
          </p:cNvPr>
          <p:cNvSpPr txBox="1"/>
          <p:nvPr/>
        </p:nvSpPr>
        <p:spPr>
          <a:xfrm>
            <a:off x="8033639" y="3302000"/>
            <a:ext cx="4214615" cy="523220"/>
          </a:xfrm>
          <a:prstGeom prst="rect">
            <a:avLst/>
          </a:prstGeom>
          <a:noFill/>
        </p:spPr>
        <p:txBody>
          <a:bodyPr wrap="none" rtlCol="0">
            <a:spAutoFit/>
          </a:bodyPr>
          <a:lstStyle/>
          <a:p>
            <a:r>
              <a:rPr lang="en-US" sz="2800" b="1" dirty="0">
                <a:solidFill>
                  <a:srgbClr val="333F50"/>
                </a:solidFill>
                <a:latin typeface="Open Sans" panose="020B0606030504020204" pitchFamily="34" charset="0"/>
                <a:ea typeface="Open Sans" panose="020B0606030504020204" pitchFamily="34" charset="0"/>
                <a:cs typeface="Open Sans" panose="020B0606030504020204" pitchFamily="34" charset="0"/>
              </a:rPr>
              <a:t>The MRF has problems</a:t>
            </a:r>
            <a:endParaRPr lang="en-US" sz="2800" dirty="0"/>
          </a:p>
        </p:txBody>
      </p:sp>
      <p:sp>
        <p:nvSpPr>
          <p:cNvPr id="6" name="Title 5">
            <a:extLst>
              <a:ext uri="{FF2B5EF4-FFF2-40B4-BE49-F238E27FC236}">
                <a16:creationId xmlns:a16="http://schemas.microsoft.com/office/drawing/2014/main" id="{DC83D940-37F0-46AA-9BAB-4D816DD7A535}"/>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092203905"/>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9D97D7F2-23C7-431B-BAC3-4F7948B1478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2590800" y="11284"/>
            <a:ext cx="7442200" cy="6838481"/>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B3D8EE35-AB61-459C-B26B-C892C7442C99}"/>
              </a:ext>
            </a:extLst>
          </p:cNvPr>
          <p:cNvSpPr txBox="1">
            <a:spLocks/>
          </p:cNvSpPr>
          <p:nvPr/>
        </p:nvSpPr>
        <p:spPr>
          <a:xfrm rot="16200000">
            <a:off x="-3874782" y="3002302"/>
            <a:ext cx="10695962" cy="11532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DEBATE TIME</a:t>
            </a:r>
          </a:p>
        </p:txBody>
      </p:sp>
    </p:spTree>
    <p:extLst>
      <p:ext uri="{BB962C8B-B14F-4D97-AF65-F5344CB8AC3E}">
        <p14:creationId xmlns:p14="http://schemas.microsoft.com/office/powerpoint/2010/main" val="49587686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9D445-E2DD-4C96-BDB2-DED79D020621}"/>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There is an answer! (For now.)</a:t>
            </a:r>
          </a:p>
        </p:txBody>
      </p:sp>
      <p:pic>
        <p:nvPicPr>
          <p:cNvPr id="30722" name="Picture 2" descr="Choose the most correct answer” : r/StudentNurse">
            <a:extLst>
              <a:ext uri="{FF2B5EF4-FFF2-40B4-BE49-F238E27FC236}">
                <a16:creationId xmlns:a16="http://schemas.microsoft.com/office/drawing/2014/main" id="{87A3DDE2-027E-4573-81F0-AC78963F85C2}"/>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tretch/>
        </p:blipFill>
        <p:spPr bwMode="auto">
          <a:xfrm>
            <a:off x="3805822" y="1825625"/>
            <a:ext cx="458035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603553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59C8E-5EC1-4E2A-A34D-4CAF5BE5D005}"/>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MANTLE VS PALAEOMAG</a:t>
            </a:r>
          </a:p>
        </p:txBody>
      </p:sp>
      <p:sp>
        <p:nvSpPr>
          <p:cNvPr id="3" name="Content Placeholder 2">
            <a:extLst>
              <a:ext uri="{FF2B5EF4-FFF2-40B4-BE49-F238E27FC236}">
                <a16:creationId xmlns:a16="http://schemas.microsoft.com/office/drawing/2014/main" id="{EFF87733-0701-4D8C-9719-C6C0AA252551}"/>
              </a:ext>
            </a:extLst>
          </p:cNvPr>
          <p:cNvSpPr>
            <a:spLocks noGrp="1"/>
          </p:cNvSpPr>
          <p:nvPr>
            <p:ph idx="1"/>
          </p:nvPr>
        </p:nvSpPr>
        <p:spPr/>
        <p:txBody>
          <a:bodyPr>
            <a:normAutofit/>
          </a:bodyPr>
          <a:lstStyle/>
          <a:p>
            <a:r>
              <a:rPr lang="en-US" sz="2200" b="1" i="0" u="sng" dirty="0">
                <a:solidFill>
                  <a:srgbClr val="464646"/>
                </a:solidFill>
                <a:effectLst/>
                <a:latin typeface="Open Sans" panose="020B0606030504020204" pitchFamily="34" charset="0"/>
              </a:rPr>
              <a:t>MRF is agnostic of TPW</a:t>
            </a:r>
            <a:r>
              <a:rPr lang="en-US" sz="2200" b="0" i="0" dirty="0">
                <a:solidFill>
                  <a:srgbClr val="464646"/>
                </a:solidFill>
                <a:effectLst/>
                <a:latin typeface="Open Sans" panose="020B0606030504020204" pitchFamily="34" charset="0"/>
              </a:rPr>
              <a:t>. Paleomagnetic data record information informing both the motions of the plates relative to the mantle and TPW, and they can thus be used to restore the plates in terms of their “true” latitudinal positions through time, which is useful for paleoclimate studies. </a:t>
            </a:r>
          </a:p>
        </p:txBody>
      </p:sp>
      <p:pic>
        <p:nvPicPr>
          <p:cNvPr id="31746" name="Picture 2" descr="Dancing Orange GIF - Dancing Orange Dance - Discover &amp; Share GIFs">
            <a:extLst>
              <a:ext uri="{FF2B5EF4-FFF2-40B4-BE49-F238E27FC236}">
                <a16:creationId xmlns:a16="http://schemas.microsoft.com/office/drawing/2014/main" id="{7242B556-28A1-4E01-91CC-078C07E26ACB}"/>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9997755" y="6350"/>
            <a:ext cx="2095500" cy="1819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900757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59C8E-5EC1-4E2A-A34D-4CAF5BE5D005}"/>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MANTLE VS PALAEOMAG</a:t>
            </a:r>
          </a:p>
        </p:txBody>
      </p:sp>
      <p:sp>
        <p:nvSpPr>
          <p:cNvPr id="3" name="Content Placeholder 2">
            <a:extLst>
              <a:ext uri="{FF2B5EF4-FFF2-40B4-BE49-F238E27FC236}">
                <a16:creationId xmlns:a16="http://schemas.microsoft.com/office/drawing/2014/main" id="{EFF87733-0701-4D8C-9719-C6C0AA252551}"/>
              </a:ext>
            </a:extLst>
          </p:cNvPr>
          <p:cNvSpPr>
            <a:spLocks noGrp="1"/>
          </p:cNvSpPr>
          <p:nvPr>
            <p:ph idx="1"/>
          </p:nvPr>
        </p:nvSpPr>
        <p:spPr/>
        <p:txBody>
          <a:bodyPr>
            <a:normAutofit/>
          </a:bodyPr>
          <a:lstStyle/>
          <a:p>
            <a:r>
              <a:rPr lang="en-US" sz="2200" b="0" i="0" dirty="0">
                <a:solidFill>
                  <a:schemeClr val="bg1">
                    <a:lumMod val="85000"/>
                  </a:schemeClr>
                </a:solidFill>
                <a:effectLst/>
                <a:latin typeface="Open Sans" panose="020B0606030504020204" pitchFamily="34" charset="0"/>
              </a:rPr>
              <a:t>MRF is agnostic of TPW. Paleomagnetic data record information informing both the motions of the plates relative to the mantle and TPW, and they can thus be used to restore the plates in terms of their “true” latitudinal positions through time, which is useful for paleoclimate studies. </a:t>
            </a:r>
          </a:p>
          <a:p>
            <a:r>
              <a:rPr lang="en-US" sz="2200" b="0" i="0" dirty="0">
                <a:solidFill>
                  <a:srgbClr val="464646"/>
                </a:solidFill>
                <a:effectLst/>
                <a:latin typeface="Open Sans" panose="020B0606030504020204" pitchFamily="34" charset="0"/>
              </a:rPr>
              <a:t>However, reconstructed </a:t>
            </a:r>
            <a:r>
              <a:rPr lang="en-US" sz="2200" b="1" i="0" u="sng" dirty="0">
                <a:solidFill>
                  <a:srgbClr val="464646"/>
                </a:solidFill>
                <a:effectLst/>
                <a:latin typeface="Open Sans" panose="020B0606030504020204" pitchFamily="34" charset="0"/>
              </a:rPr>
              <a:t>paleomagnetic poles derived from paleomagnetic data cannot constrain paleo-longitude </a:t>
            </a:r>
            <a:r>
              <a:rPr lang="en-US" sz="2200" b="0" i="0" dirty="0">
                <a:solidFill>
                  <a:srgbClr val="464646"/>
                </a:solidFill>
                <a:effectLst/>
                <a:latin typeface="Open Sans" panose="020B0606030504020204" pitchFamily="34" charset="0"/>
              </a:rPr>
              <a:t>due to the radial symmetry of the Earth's magnetic field (Cox and Hart, 2009) and therefore cannot be used to accurately track the east–west movement of the plates across mantle upwellings and </a:t>
            </a:r>
            <a:r>
              <a:rPr lang="en-US" sz="2200" b="0" i="0" dirty="0" err="1">
                <a:solidFill>
                  <a:srgbClr val="464646"/>
                </a:solidFill>
                <a:effectLst/>
                <a:latin typeface="Open Sans" panose="020B0606030504020204" pitchFamily="34" charset="0"/>
              </a:rPr>
              <a:t>downwellings</a:t>
            </a:r>
            <a:r>
              <a:rPr lang="en-US" sz="2200" b="0" i="0" dirty="0">
                <a:solidFill>
                  <a:srgbClr val="464646"/>
                </a:solidFill>
                <a:effectLst/>
                <a:latin typeface="Open Sans" panose="020B0606030504020204" pitchFamily="34" charset="0"/>
              </a:rPr>
              <a:t> unless additional assumptions are made – see Sect. 1.2 in </a:t>
            </a:r>
            <a:r>
              <a:rPr lang="en-US" sz="2200" b="0" i="0" dirty="0" err="1">
                <a:solidFill>
                  <a:srgbClr val="464646"/>
                </a:solidFill>
                <a:effectLst/>
                <a:latin typeface="Open Sans" panose="020B0606030504020204" pitchFamily="34" charset="0"/>
              </a:rPr>
              <a:t>Torsvik</a:t>
            </a:r>
            <a:r>
              <a:rPr lang="en-US" sz="2200" b="0" i="0" dirty="0">
                <a:solidFill>
                  <a:srgbClr val="464646"/>
                </a:solidFill>
                <a:effectLst/>
                <a:latin typeface="Open Sans" panose="020B0606030504020204" pitchFamily="34" charset="0"/>
              </a:rPr>
              <a:t> and Cocks (2019).</a:t>
            </a:r>
          </a:p>
          <a:p>
            <a:pPr marL="0" indent="0">
              <a:buNone/>
            </a:pPr>
            <a:endParaRPr lang="en-US" dirty="0"/>
          </a:p>
        </p:txBody>
      </p:sp>
      <p:pic>
        <p:nvPicPr>
          <p:cNvPr id="32770" name="Picture 2" descr="Dancing Orange GIF - Dancing Orange Dance - Discover &amp; Share GIFs">
            <a:extLst>
              <a:ext uri="{FF2B5EF4-FFF2-40B4-BE49-F238E27FC236}">
                <a16:creationId xmlns:a16="http://schemas.microsoft.com/office/drawing/2014/main" id="{BB0EEBFF-D641-4A4D-99F1-A1E2E8ACC7A2}"/>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0096500" y="6350"/>
            <a:ext cx="2095500" cy="1819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406337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59C8E-5EC1-4E2A-A34D-4CAF5BE5D005}"/>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MANTLE VS PALAEOMAG</a:t>
            </a:r>
          </a:p>
        </p:txBody>
      </p:sp>
      <p:sp>
        <p:nvSpPr>
          <p:cNvPr id="3" name="Content Placeholder 2">
            <a:extLst>
              <a:ext uri="{FF2B5EF4-FFF2-40B4-BE49-F238E27FC236}">
                <a16:creationId xmlns:a16="http://schemas.microsoft.com/office/drawing/2014/main" id="{EFF87733-0701-4D8C-9719-C6C0AA252551}"/>
              </a:ext>
            </a:extLst>
          </p:cNvPr>
          <p:cNvSpPr>
            <a:spLocks noGrp="1"/>
          </p:cNvSpPr>
          <p:nvPr>
            <p:ph idx="1"/>
          </p:nvPr>
        </p:nvSpPr>
        <p:spPr/>
        <p:txBody>
          <a:bodyPr>
            <a:normAutofit fontScale="77500" lnSpcReduction="20000"/>
          </a:bodyPr>
          <a:lstStyle/>
          <a:p>
            <a:r>
              <a:rPr lang="en-US" b="0" i="0" dirty="0">
                <a:solidFill>
                  <a:schemeClr val="bg1">
                    <a:lumMod val="85000"/>
                  </a:schemeClr>
                </a:solidFill>
                <a:effectLst/>
                <a:latin typeface="Open Sans" panose="020B0606030504020204" pitchFamily="34" charset="0"/>
              </a:rPr>
              <a:t>MRF is agnostic of TPW. Paleomagnetic data record information informing both the motions of the plates relative to the mantle and TPW, and they can thus be used to restore the plates in terms of their “true” latitudinal positions through time, which is useful for paleoclimate studies. </a:t>
            </a:r>
          </a:p>
          <a:p>
            <a:r>
              <a:rPr lang="en-US" b="0" i="0" dirty="0">
                <a:solidFill>
                  <a:schemeClr val="bg1">
                    <a:lumMod val="85000"/>
                  </a:schemeClr>
                </a:solidFill>
                <a:effectLst/>
                <a:latin typeface="Open Sans" panose="020B0606030504020204" pitchFamily="34" charset="0"/>
              </a:rPr>
              <a:t>However, reconstructed paleomagnetic poles derived from paleomagnetic data cannot constrain paleo-longitude due to the radial symmetry of the Earth's magnetic field (Cox and Hart, 2009) and therefore cannot be used to accurately track the east–west movement of the plates across mantle upwellings and </a:t>
            </a:r>
            <a:r>
              <a:rPr lang="en-US" b="0" i="0" dirty="0" err="1">
                <a:solidFill>
                  <a:schemeClr val="bg1">
                    <a:lumMod val="85000"/>
                  </a:schemeClr>
                </a:solidFill>
                <a:effectLst/>
                <a:latin typeface="Open Sans" panose="020B0606030504020204" pitchFamily="34" charset="0"/>
              </a:rPr>
              <a:t>downwellings</a:t>
            </a:r>
            <a:r>
              <a:rPr lang="en-US" b="0" i="0" dirty="0">
                <a:solidFill>
                  <a:schemeClr val="bg1">
                    <a:lumMod val="85000"/>
                  </a:schemeClr>
                </a:solidFill>
                <a:effectLst/>
                <a:latin typeface="Open Sans" panose="020B0606030504020204" pitchFamily="34" charset="0"/>
              </a:rPr>
              <a:t> unless additional assumptions are made – see Sect. 1.2 in </a:t>
            </a:r>
            <a:r>
              <a:rPr lang="en-US" b="0" i="0" dirty="0" err="1">
                <a:solidFill>
                  <a:schemeClr val="bg1">
                    <a:lumMod val="85000"/>
                  </a:schemeClr>
                </a:solidFill>
                <a:effectLst/>
                <a:latin typeface="Open Sans" panose="020B0606030504020204" pitchFamily="34" charset="0"/>
              </a:rPr>
              <a:t>Torsvik</a:t>
            </a:r>
            <a:r>
              <a:rPr lang="en-US" b="0" i="0" dirty="0">
                <a:solidFill>
                  <a:schemeClr val="bg1">
                    <a:lumMod val="85000"/>
                  </a:schemeClr>
                </a:solidFill>
                <a:effectLst/>
                <a:latin typeface="Open Sans" panose="020B0606030504020204" pitchFamily="34" charset="0"/>
              </a:rPr>
              <a:t> and Cocks (2019).</a:t>
            </a:r>
          </a:p>
          <a:p>
            <a:r>
              <a:rPr lang="en-US" b="0" i="0" dirty="0">
                <a:solidFill>
                  <a:srgbClr val="464646"/>
                </a:solidFill>
                <a:effectLst/>
                <a:latin typeface="Open Sans" panose="020B0606030504020204" pitchFamily="34" charset="0"/>
              </a:rPr>
              <a:t>In contrast, an </a:t>
            </a:r>
            <a:r>
              <a:rPr lang="en-US" b="1" i="0" u="sng" dirty="0">
                <a:solidFill>
                  <a:srgbClr val="464646"/>
                </a:solidFill>
                <a:effectLst/>
                <a:latin typeface="Open Sans" panose="020B0606030504020204" pitchFamily="34" charset="0"/>
              </a:rPr>
              <a:t>ideal mantle reference frame provides constraints on both paleo-latitudes and paleo-longitude</a:t>
            </a:r>
            <a:r>
              <a:rPr lang="en-US" b="0" i="0" dirty="0">
                <a:solidFill>
                  <a:srgbClr val="464646"/>
                </a:solidFill>
                <a:effectLst/>
                <a:latin typeface="Open Sans" panose="020B0606030504020204" pitchFamily="34" charset="0"/>
              </a:rPr>
              <a:t>s of plates relative to the mantle. </a:t>
            </a:r>
          </a:p>
          <a:p>
            <a:r>
              <a:rPr lang="en-US" b="0" i="0" dirty="0">
                <a:solidFill>
                  <a:srgbClr val="464646"/>
                </a:solidFill>
                <a:effectLst/>
                <a:latin typeface="Open Sans" panose="020B0606030504020204" pitchFamily="34" charset="0"/>
              </a:rPr>
              <a:t>However, as it does not consider TPW, it does not provide paleogeographic reconstructions useful for paleoclimate studies (Van </a:t>
            </a:r>
            <a:r>
              <a:rPr lang="en-US" b="0" i="0" dirty="0" err="1">
                <a:solidFill>
                  <a:srgbClr val="464646"/>
                </a:solidFill>
                <a:effectLst/>
                <a:latin typeface="Open Sans" panose="020B0606030504020204" pitchFamily="34" charset="0"/>
              </a:rPr>
              <a:t>Hinsbergen</a:t>
            </a:r>
            <a:r>
              <a:rPr lang="en-US" b="0" i="0" dirty="0">
                <a:solidFill>
                  <a:srgbClr val="464646"/>
                </a:solidFill>
                <a:effectLst/>
                <a:latin typeface="Open Sans" panose="020B0606030504020204" pitchFamily="34" charset="0"/>
              </a:rPr>
              <a:t> et al., 2015). </a:t>
            </a:r>
          </a:p>
        </p:txBody>
      </p:sp>
      <p:pic>
        <p:nvPicPr>
          <p:cNvPr id="4" name="Picture 2" descr="Dancing Orange GIF - Dancing Orange Dance - Discover &amp; Share GIFs">
            <a:extLst>
              <a:ext uri="{FF2B5EF4-FFF2-40B4-BE49-F238E27FC236}">
                <a16:creationId xmlns:a16="http://schemas.microsoft.com/office/drawing/2014/main" id="{7C7D5D5E-FFCD-44AF-B283-133FB8D08A0C}"/>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0096500" y="6350"/>
            <a:ext cx="2095500" cy="1819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70901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59C8E-5EC1-4E2A-A34D-4CAF5BE5D005}"/>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MANTLE VS PALAEOMAG</a:t>
            </a:r>
          </a:p>
        </p:txBody>
      </p:sp>
      <p:sp>
        <p:nvSpPr>
          <p:cNvPr id="3" name="Content Placeholder 2">
            <a:extLst>
              <a:ext uri="{FF2B5EF4-FFF2-40B4-BE49-F238E27FC236}">
                <a16:creationId xmlns:a16="http://schemas.microsoft.com/office/drawing/2014/main" id="{EFF87733-0701-4D8C-9719-C6C0AA252551}"/>
              </a:ext>
            </a:extLst>
          </p:cNvPr>
          <p:cNvSpPr>
            <a:spLocks noGrp="1"/>
          </p:cNvSpPr>
          <p:nvPr>
            <p:ph idx="1"/>
          </p:nvPr>
        </p:nvSpPr>
        <p:spPr/>
        <p:txBody>
          <a:bodyPr>
            <a:normAutofit fontScale="77500" lnSpcReduction="20000"/>
          </a:bodyPr>
          <a:lstStyle/>
          <a:p>
            <a:r>
              <a:rPr lang="en-US" b="0" i="0" dirty="0">
                <a:solidFill>
                  <a:schemeClr val="bg1">
                    <a:lumMod val="85000"/>
                  </a:schemeClr>
                </a:solidFill>
                <a:effectLst/>
                <a:latin typeface="Open Sans" panose="020B0606030504020204" pitchFamily="34" charset="0"/>
              </a:rPr>
              <a:t>MRF is agnostic of TPW. Paleomagnetic data record information informing both the motions of the plates relative to the mantle and TPW, and they can thus be used to restore the plates in terms of their “true” latitudinal positions through time, which is useful for paleoclimate studies. </a:t>
            </a:r>
          </a:p>
          <a:p>
            <a:r>
              <a:rPr lang="en-US" b="0" i="0" dirty="0">
                <a:solidFill>
                  <a:schemeClr val="bg1">
                    <a:lumMod val="85000"/>
                  </a:schemeClr>
                </a:solidFill>
                <a:effectLst/>
                <a:latin typeface="Open Sans" panose="020B0606030504020204" pitchFamily="34" charset="0"/>
              </a:rPr>
              <a:t>However, reconstructed paleomagnetic poles derived from paleomagnetic data cannot constrain paleo-longitude due to the radial symmetry of the Earth's magnetic field (Cox and Hart, 2009) and therefore cannot be used to accurately track the east–west movement of the plates across mantle upwellings and </a:t>
            </a:r>
            <a:r>
              <a:rPr lang="en-US" b="0" i="0" dirty="0" err="1">
                <a:solidFill>
                  <a:schemeClr val="bg1">
                    <a:lumMod val="85000"/>
                  </a:schemeClr>
                </a:solidFill>
                <a:effectLst/>
                <a:latin typeface="Open Sans" panose="020B0606030504020204" pitchFamily="34" charset="0"/>
              </a:rPr>
              <a:t>downwellings</a:t>
            </a:r>
            <a:r>
              <a:rPr lang="en-US" b="0" i="0" dirty="0">
                <a:solidFill>
                  <a:schemeClr val="bg1">
                    <a:lumMod val="85000"/>
                  </a:schemeClr>
                </a:solidFill>
                <a:effectLst/>
                <a:latin typeface="Open Sans" panose="020B0606030504020204" pitchFamily="34" charset="0"/>
              </a:rPr>
              <a:t> unless additional assumptions are made – see Sect. 1.2 in </a:t>
            </a:r>
            <a:r>
              <a:rPr lang="en-US" b="0" i="0" dirty="0" err="1">
                <a:solidFill>
                  <a:schemeClr val="bg1">
                    <a:lumMod val="85000"/>
                  </a:schemeClr>
                </a:solidFill>
                <a:effectLst/>
                <a:latin typeface="Open Sans" panose="020B0606030504020204" pitchFamily="34" charset="0"/>
              </a:rPr>
              <a:t>Torsvik</a:t>
            </a:r>
            <a:r>
              <a:rPr lang="en-US" b="0" i="0" dirty="0">
                <a:solidFill>
                  <a:schemeClr val="bg1">
                    <a:lumMod val="85000"/>
                  </a:schemeClr>
                </a:solidFill>
                <a:effectLst/>
                <a:latin typeface="Open Sans" panose="020B0606030504020204" pitchFamily="34" charset="0"/>
              </a:rPr>
              <a:t> and Cocks (2019).</a:t>
            </a:r>
          </a:p>
          <a:p>
            <a:r>
              <a:rPr lang="en-US" b="0" i="0" dirty="0">
                <a:solidFill>
                  <a:srgbClr val="464646"/>
                </a:solidFill>
                <a:effectLst/>
                <a:latin typeface="Open Sans" panose="020B0606030504020204" pitchFamily="34" charset="0"/>
              </a:rPr>
              <a:t>In contrast, an </a:t>
            </a:r>
            <a:r>
              <a:rPr lang="en-US" b="1" i="0" u="sng" dirty="0">
                <a:solidFill>
                  <a:srgbClr val="464646"/>
                </a:solidFill>
                <a:effectLst/>
                <a:latin typeface="Open Sans" panose="020B0606030504020204" pitchFamily="34" charset="0"/>
              </a:rPr>
              <a:t>ideal mantle reference frame provides constraints on both paleo-latitudes and paleo-longitude</a:t>
            </a:r>
            <a:r>
              <a:rPr lang="en-US" b="0" i="0" dirty="0">
                <a:solidFill>
                  <a:srgbClr val="464646"/>
                </a:solidFill>
                <a:effectLst/>
                <a:latin typeface="Open Sans" panose="020B0606030504020204" pitchFamily="34" charset="0"/>
              </a:rPr>
              <a:t>s of plates relative to the mantle. </a:t>
            </a:r>
          </a:p>
          <a:p>
            <a:r>
              <a:rPr lang="en-US" b="1" i="0" dirty="0">
                <a:solidFill>
                  <a:schemeClr val="bg1"/>
                </a:solidFill>
                <a:effectLst/>
                <a:highlight>
                  <a:srgbClr val="000000"/>
                </a:highlight>
                <a:latin typeface="Open Sans" panose="020B0606030504020204" pitchFamily="34" charset="0"/>
              </a:rPr>
              <a:t>However, as it does not consider TPW, it does not provide paleogeographic reconstructions useful for paleoclimate studies (Van </a:t>
            </a:r>
            <a:r>
              <a:rPr lang="en-US" b="1" i="0" dirty="0" err="1">
                <a:solidFill>
                  <a:schemeClr val="bg1"/>
                </a:solidFill>
                <a:effectLst/>
                <a:highlight>
                  <a:srgbClr val="000000"/>
                </a:highlight>
                <a:latin typeface="Open Sans" panose="020B0606030504020204" pitchFamily="34" charset="0"/>
              </a:rPr>
              <a:t>Hinsbergen</a:t>
            </a:r>
            <a:r>
              <a:rPr lang="en-US" b="1" i="0" dirty="0">
                <a:solidFill>
                  <a:schemeClr val="bg1"/>
                </a:solidFill>
                <a:effectLst/>
                <a:highlight>
                  <a:srgbClr val="000000"/>
                </a:highlight>
                <a:latin typeface="Open Sans" panose="020B0606030504020204" pitchFamily="34" charset="0"/>
              </a:rPr>
              <a:t> et al., 2015). </a:t>
            </a:r>
          </a:p>
        </p:txBody>
      </p:sp>
      <p:pic>
        <p:nvPicPr>
          <p:cNvPr id="4" name="Picture 2" descr="Dancing Orange GIF - Dancing Orange Dance - Discover &amp; Share GIFs">
            <a:extLst>
              <a:ext uri="{FF2B5EF4-FFF2-40B4-BE49-F238E27FC236}">
                <a16:creationId xmlns:a16="http://schemas.microsoft.com/office/drawing/2014/main" id="{964D5686-EDB3-4BC0-9D1E-81D34C692B2C}"/>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0096500" y="6350"/>
            <a:ext cx="2095500" cy="1819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62980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59AF8-73AC-414C-A1F2-984B5171EE3B}"/>
              </a:ext>
            </a:extLst>
          </p:cNvPr>
          <p:cNvSpPr>
            <a:spLocks noGrp="1"/>
          </p:cNvSpPr>
          <p:nvPr>
            <p:ph type="ctrTitle"/>
          </p:nvPr>
        </p:nvSpPr>
        <p:spPr/>
        <p:txBody>
          <a:bodyPr/>
          <a:lstStyle/>
          <a:p>
            <a:r>
              <a:rPr lang="en-US" b="1"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The Wilson Cycle</a:t>
            </a:r>
          </a:p>
        </p:txBody>
      </p:sp>
      <p:sp>
        <p:nvSpPr>
          <p:cNvPr id="3" name="Subtitle 2">
            <a:extLst>
              <a:ext uri="{FF2B5EF4-FFF2-40B4-BE49-F238E27FC236}">
                <a16:creationId xmlns:a16="http://schemas.microsoft.com/office/drawing/2014/main" id="{344031C0-F7EE-4ECE-B338-B58A526976C2}"/>
              </a:ext>
            </a:extLst>
          </p:cNvPr>
          <p:cNvSpPr>
            <a:spLocks noGrp="1"/>
          </p:cNvSpPr>
          <p:nvPr>
            <p:ph type="subTitle" idx="1"/>
          </p:nvPr>
        </p:nvSpPr>
        <p:spPr/>
        <p:txBody>
          <a:bodyPr/>
          <a:lstStyle/>
          <a:p>
            <a:r>
              <a:rPr lang="en-US"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How to make and unmake Pangea </a:t>
            </a:r>
          </a:p>
        </p:txBody>
      </p:sp>
      <p:pic>
        <p:nvPicPr>
          <p:cNvPr id="4" name="Picture 2" descr="Page 29 | Macro orange Vectors &amp; Illustrations for Free Download | Freepik">
            <a:extLst>
              <a:ext uri="{FF2B5EF4-FFF2-40B4-BE49-F238E27FC236}">
                <a16:creationId xmlns:a16="http://schemas.microsoft.com/office/drawing/2014/main" id="{74A6C61F-108F-4CF4-9BB4-E43A85CCBB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749300" y="2157368"/>
            <a:ext cx="2009163" cy="200916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Page 29 | Macro orange Vectors &amp; Illustrations for Free Download | Freepik">
            <a:extLst>
              <a:ext uri="{FF2B5EF4-FFF2-40B4-BE49-F238E27FC236}">
                <a16:creationId xmlns:a16="http://schemas.microsoft.com/office/drawing/2014/main" id="{CEA383EF-1D43-4666-9579-3D30FB7BBF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43154" y="2157367"/>
            <a:ext cx="2009163" cy="2009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815678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42EB8-1A71-4E22-8452-2F6CA09588F6}"/>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True Polar Wander: a reminder</a:t>
            </a:r>
          </a:p>
        </p:txBody>
      </p:sp>
      <p:pic>
        <p:nvPicPr>
          <p:cNvPr id="4" name="Online Media 3" title="animated rec 300 0">
            <a:hlinkClick r:id="" action="ppaction://media"/>
            <a:extLst>
              <a:ext uri="{FF2B5EF4-FFF2-40B4-BE49-F238E27FC236}">
                <a16:creationId xmlns:a16="http://schemas.microsoft.com/office/drawing/2014/main" id="{2777747C-4940-49F0-94B9-56552B8EC35F}"/>
              </a:ext>
            </a:extLst>
          </p:cNvPr>
          <p:cNvPicPr>
            <a:picLocks noGrp="1" noRot="1" noChangeAspect="1"/>
          </p:cNvPicPr>
          <p:nvPr>
            <p:ph idx="1"/>
            <a:videoFile r:link="rId1"/>
          </p:nvPr>
        </p:nvPicPr>
        <p:blipFill>
          <a:blip r:embed="rId4"/>
          <a:stretch>
            <a:fillRect/>
          </a:stretch>
        </p:blipFill>
        <p:spPr>
          <a:xfrm>
            <a:off x="2552700" y="1425575"/>
            <a:ext cx="6819900" cy="5114925"/>
          </a:xfrm>
          <a:prstGeom prst="rect">
            <a:avLst/>
          </a:prstGeom>
        </p:spPr>
      </p:pic>
      <p:pic>
        <p:nvPicPr>
          <p:cNvPr id="7" name="Picture 2" descr="Orange Juice GIF by Emily Redfearn - Find &amp; Share on GIPHY">
            <a:extLst>
              <a:ext uri="{FF2B5EF4-FFF2-40B4-BE49-F238E27FC236}">
                <a16:creationId xmlns:a16="http://schemas.microsoft.com/office/drawing/2014/main" id="{98BABCCE-CE8F-40E8-ADDB-9438962C2812}"/>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10523114" y="5024"/>
            <a:ext cx="1668886" cy="1668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305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D342F-3E65-4415-BA35-B1FD5EFA5D72}"/>
              </a:ext>
            </a:extLst>
          </p:cNvPr>
          <p:cNvSpPr>
            <a:spLocks noGrp="1"/>
          </p:cNvSpPr>
          <p:nvPr>
            <p:ph type="title"/>
          </p:nvPr>
        </p:nvSpPr>
        <p:spPr>
          <a:xfrm>
            <a:off x="95687" y="176685"/>
            <a:ext cx="10515600"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Why is TPW so important for </a:t>
            </a:r>
            <a:r>
              <a:rPr lang="en-US" b="1" dirty="0" err="1">
                <a:solidFill>
                  <a:srgbClr val="333F50"/>
                </a:solidFill>
                <a:latin typeface="Open Sans" panose="020B0606030504020204" pitchFamily="34" charset="0"/>
                <a:ea typeface="Open Sans" panose="020B0606030504020204" pitchFamily="34" charset="0"/>
                <a:cs typeface="Open Sans" panose="020B0606030504020204" pitchFamily="34" charset="0"/>
              </a:rPr>
              <a:t>Palaeontologists</a:t>
            </a: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3" name="Content Placeholder 2">
            <a:extLst>
              <a:ext uri="{FF2B5EF4-FFF2-40B4-BE49-F238E27FC236}">
                <a16:creationId xmlns:a16="http://schemas.microsoft.com/office/drawing/2014/main" id="{AEEAFF7E-3D69-4ED8-855B-8C6C225229C9}"/>
              </a:ext>
            </a:extLst>
          </p:cNvPr>
          <p:cNvSpPr>
            <a:spLocks noGrp="1"/>
          </p:cNvSpPr>
          <p:nvPr>
            <p:ph idx="1"/>
          </p:nvPr>
        </p:nvSpPr>
        <p:spPr/>
        <p:txBody>
          <a:bodyPr>
            <a:normAutofit/>
          </a:bodyPr>
          <a:lstStyle/>
          <a:p>
            <a:endParaRPr lang="en-US" b="0" i="0" dirty="0">
              <a:solidFill>
                <a:srgbClr val="333333"/>
              </a:solidFill>
              <a:effectLst/>
              <a:latin typeface="Open Sans" panose="020B0606030504020204" pitchFamily="34" charset="0"/>
            </a:endParaRPr>
          </a:p>
        </p:txBody>
      </p:sp>
      <p:sp>
        <p:nvSpPr>
          <p:cNvPr id="12" name="Title 1">
            <a:extLst>
              <a:ext uri="{FF2B5EF4-FFF2-40B4-BE49-F238E27FC236}">
                <a16:creationId xmlns:a16="http://schemas.microsoft.com/office/drawing/2014/main" id="{9C086167-06C2-4485-B4B4-7315937E8217}"/>
              </a:ext>
            </a:extLst>
          </p:cNvPr>
          <p:cNvSpPr txBox="1">
            <a:spLocks/>
          </p:cNvSpPr>
          <p:nvPr/>
        </p:nvSpPr>
        <p:spPr>
          <a:xfrm>
            <a:off x="183859" y="1143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pic>
        <p:nvPicPr>
          <p:cNvPr id="13" name="Picture 2" descr="Orange Juice GIF by Emily Redfearn - Find &amp; Share on GIPHY">
            <a:extLst>
              <a:ext uri="{FF2B5EF4-FFF2-40B4-BE49-F238E27FC236}">
                <a16:creationId xmlns:a16="http://schemas.microsoft.com/office/drawing/2014/main" id="{1BCC17EF-60E8-4A63-B4D5-86148F87E5D8}"/>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0523114" y="5024"/>
            <a:ext cx="1668886" cy="1668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0610890"/>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D342F-3E65-4415-BA35-B1FD5EFA5D72}"/>
              </a:ext>
            </a:extLst>
          </p:cNvPr>
          <p:cNvSpPr>
            <a:spLocks noGrp="1"/>
          </p:cNvSpPr>
          <p:nvPr>
            <p:ph type="title"/>
          </p:nvPr>
        </p:nvSpPr>
        <p:spPr>
          <a:xfrm>
            <a:off x="95687" y="176685"/>
            <a:ext cx="10515600"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Why is TPW so important for </a:t>
            </a:r>
            <a:r>
              <a:rPr lang="en-US" b="1" dirty="0" err="1">
                <a:solidFill>
                  <a:srgbClr val="333F50"/>
                </a:solidFill>
                <a:latin typeface="Open Sans" panose="020B0606030504020204" pitchFamily="34" charset="0"/>
                <a:ea typeface="Open Sans" panose="020B0606030504020204" pitchFamily="34" charset="0"/>
                <a:cs typeface="Open Sans" panose="020B0606030504020204" pitchFamily="34" charset="0"/>
              </a:rPr>
              <a:t>Palaeontologists</a:t>
            </a: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3" name="Content Placeholder 2">
            <a:extLst>
              <a:ext uri="{FF2B5EF4-FFF2-40B4-BE49-F238E27FC236}">
                <a16:creationId xmlns:a16="http://schemas.microsoft.com/office/drawing/2014/main" id="{AEEAFF7E-3D69-4ED8-855B-8C6C225229C9}"/>
              </a:ext>
            </a:extLst>
          </p:cNvPr>
          <p:cNvSpPr>
            <a:spLocks noGrp="1"/>
          </p:cNvSpPr>
          <p:nvPr>
            <p:ph idx="1"/>
          </p:nvPr>
        </p:nvSpPr>
        <p:spPr/>
        <p:txBody>
          <a:bodyPr>
            <a:normAutofit/>
          </a:bodyPr>
          <a:lstStyle/>
          <a:p>
            <a:r>
              <a:rPr lang="en-US" b="0" i="0" dirty="0">
                <a:solidFill>
                  <a:srgbClr val="333333"/>
                </a:solidFill>
                <a:effectLst/>
                <a:latin typeface="Open Sans" panose="020B0606030504020204" pitchFamily="34" charset="0"/>
              </a:rPr>
              <a:t>Different reference frames can result in different average global temperatures </a:t>
            </a:r>
            <a:r>
              <a:rPr lang="en-US" b="1" i="0" dirty="0">
                <a:solidFill>
                  <a:srgbClr val="333333"/>
                </a:solidFill>
                <a:effectLst/>
                <a:latin typeface="Open Sans" panose="020B0606030504020204" pitchFamily="34" charset="0"/>
              </a:rPr>
              <a:t>of up to 1 degree Celsius </a:t>
            </a:r>
            <a:r>
              <a:rPr lang="en-US" b="0" i="0" dirty="0">
                <a:solidFill>
                  <a:srgbClr val="333333"/>
                </a:solidFill>
                <a:effectLst/>
                <a:latin typeface="Open Sans" panose="020B0606030504020204" pitchFamily="34" charset="0"/>
              </a:rPr>
              <a:t>at certain times. </a:t>
            </a:r>
          </a:p>
        </p:txBody>
      </p:sp>
      <p:sp>
        <p:nvSpPr>
          <p:cNvPr id="12" name="Title 1">
            <a:extLst>
              <a:ext uri="{FF2B5EF4-FFF2-40B4-BE49-F238E27FC236}">
                <a16:creationId xmlns:a16="http://schemas.microsoft.com/office/drawing/2014/main" id="{9C086167-06C2-4485-B4B4-7315937E8217}"/>
              </a:ext>
            </a:extLst>
          </p:cNvPr>
          <p:cNvSpPr txBox="1">
            <a:spLocks/>
          </p:cNvSpPr>
          <p:nvPr/>
        </p:nvSpPr>
        <p:spPr>
          <a:xfrm>
            <a:off x="183859" y="1143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pic>
        <p:nvPicPr>
          <p:cNvPr id="13" name="Picture 2" descr="Orange Juice GIF by Emily Redfearn - Find &amp; Share on GIPHY">
            <a:extLst>
              <a:ext uri="{FF2B5EF4-FFF2-40B4-BE49-F238E27FC236}">
                <a16:creationId xmlns:a16="http://schemas.microsoft.com/office/drawing/2014/main" id="{1BCC17EF-60E8-4A63-B4D5-86148F87E5D8}"/>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0523114" y="5024"/>
            <a:ext cx="1668886" cy="1668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5103504"/>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D342F-3E65-4415-BA35-B1FD5EFA5D72}"/>
              </a:ext>
            </a:extLst>
          </p:cNvPr>
          <p:cNvSpPr>
            <a:spLocks noGrp="1"/>
          </p:cNvSpPr>
          <p:nvPr>
            <p:ph type="title"/>
          </p:nvPr>
        </p:nvSpPr>
        <p:spPr>
          <a:xfrm>
            <a:off x="95687" y="176685"/>
            <a:ext cx="10515600"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Why is TPW so important for </a:t>
            </a:r>
            <a:r>
              <a:rPr lang="en-US" b="1" dirty="0" err="1">
                <a:solidFill>
                  <a:srgbClr val="333F50"/>
                </a:solidFill>
                <a:latin typeface="Open Sans" panose="020B0606030504020204" pitchFamily="34" charset="0"/>
                <a:ea typeface="Open Sans" panose="020B0606030504020204" pitchFamily="34" charset="0"/>
                <a:cs typeface="Open Sans" panose="020B0606030504020204" pitchFamily="34" charset="0"/>
              </a:rPr>
              <a:t>Palaeontologists</a:t>
            </a: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3" name="Content Placeholder 2">
            <a:extLst>
              <a:ext uri="{FF2B5EF4-FFF2-40B4-BE49-F238E27FC236}">
                <a16:creationId xmlns:a16="http://schemas.microsoft.com/office/drawing/2014/main" id="{AEEAFF7E-3D69-4ED8-855B-8C6C225229C9}"/>
              </a:ext>
            </a:extLst>
          </p:cNvPr>
          <p:cNvSpPr>
            <a:spLocks noGrp="1"/>
          </p:cNvSpPr>
          <p:nvPr>
            <p:ph idx="1"/>
          </p:nvPr>
        </p:nvSpPr>
        <p:spPr/>
        <p:txBody>
          <a:bodyPr>
            <a:normAutofit/>
          </a:bodyPr>
          <a:lstStyle/>
          <a:p>
            <a:r>
              <a:rPr lang="en-US" b="0" i="0" dirty="0">
                <a:solidFill>
                  <a:schemeClr val="bg1">
                    <a:lumMod val="85000"/>
                  </a:schemeClr>
                </a:solidFill>
                <a:effectLst/>
                <a:latin typeface="Open Sans" panose="020B0606030504020204" pitchFamily="34" charset="0"/>
              </a:rPr>
              <a:t>Different reference frames can result in different average global temperatures </a:t>
            </a:r>
            <a:r>
              <a:rPr lang="en-US" b="1" i="0" dirty="0">
                <a:solidFill>
                  <a:schemeClr val="bg1">
                    <a:lumMod val="85000"/>
                  </a:schemeClr>
                </a:solidFill>
                <a:effectLst/>
                <a:latin typeface="Open Sans" panose="020B0606030504020204" pitchFamily="34" charset="0"/>
              </a:rPr>
              <a:t>of up to 1 degree Celsius </a:t>
            </a:r>
            <a:r>
              <a:rPr lang="en-US" b="0" i="0" dirty="0">
                <a:solidFill>
                  <a:schemeClr val="bg1">
                    <a:lumMod val="85000"/>
                  </a:schemeClr>
                </a:solidFill>
                <a:effectLst/>
                <a:latin typeface="Open Sans" panose="020B0606030504020204" pitchFamily="34" charset="0"/>
              </a:rPr>
              <a:t>at certain times. </a:t>
            </a:r>
          </a:p>
          <a:p>
            <a:r>
              <a:rPr lang="en-US" b="0" i="0" dirty="0">
                <a:solidFill>
                  <a:srgbClr val="333333"/>
                </a:solidFill>
                <a:effectLst/>
                <a:latin typeface="Open Sans" panose="020B0606030504020204" pitchFamily="34" charset="0"/>
              </a:rPr>
              <a:t>Exact location of a data point (e.g. a fossil) in different reference frames could differ </a:t>
            </a:r>
            <a:r>
              <a:rPr lang="en-US" b="1" i="0" u="sng" dirty="0">
                <a:solidFill>
                  <a:srgbClr val="333333"/>
                </a:solidFill>
                <a:effectLst/>
                <a:latin typeface="Open Sans" panose="020B0606030504020204" pitchFamily="34" charset="0"/>
              </a:rPr>
              <a:t>by over 15 degrees latitude</a:t>
            </a:r>
          </a:p>
          <a:p>
            <a:endParaRPr lang="en-US" b="0" i="0" dirty="0">
              <a:solidFill>
                <a:srgbClr val="333333"/>
              </a:solidFill>
              <a:effectLst/>
              <a:latin typeface="Open Sans" panose="020B0606030504020204" pitchFamily="34" charset="0"/>
            </a:endParaRPr>
          </a:p>
        </p:txBody>
      </p:sp>
      <p:sp>
        <p:nvSpPr>
          <p:cNvPr id="12" name="Title 1">
            <a:extLst>
              <a:ext uri="{FF2B5EF4-FFF2-40B4-BE49-F238E27FC236}">
                <a16:creationId xmlns:a16="http://schemas.microsoft.com/office/drawing/2014/main" id="{9C086167-06C2-4485-B4B4-7315937E8217}"/>
              </a:ext>
            </a:extLst>
          </p:cNvPr>
          <p:cNvSpPr txBox="1">
            <a:spLocks/>
          </p:cNvSpPr>
          <p:nvPr/>
        </p:nvSpPr>
        <p:spPr>
          <a:xfrm>
            <a:off x="183859" y="1143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pic>
        <p:nvPicPr>
          <p:cNvPr id="13" name="Picture 2" descr="Orange Juice GIF by Emily Redfearn - Find &amp; Share on GIPHY">
            <a:extLst>
              <a:ext uri="{FF2B5EF4-FFF2-40B4-BE49-F238E27FC236}">
                <a16:creationId xmlns:a16="http://schemas.microsoft.com/office/drawing/2014/main" id="{1BCC17EF-60E8-4A63-B4D5-86148F87E5D8}"/>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0523114" y="5024"/>
            <a:ext cx="1668886" cy="1668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2866992"/>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D342F-3E65-4415-BA35-B1FD5EFA5D72}"/>
              </a:ext>
            </a:extLst>
          </p:cNvPr>
          <p:cNvSpPr>
            <a:spLocks noGrp="1"/>
          </p:cNvSpPr>
          <p:nvPr>
            <p:ph type="title"/>
          </p:nvPr>
        </p:nvSpPr>
        <p:spPr>
          <a:xfrm>
            <a:off x="183859" y="348347"/>
            <a:ext cx="10515600"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Why is TPW so important for </a:t>
            </a:r>
            <a:r>
              <a:rPr lang="en-US" b="1" dirty="0" err="1">
                <a:solidFill>
                  <a:srgbClr val="333F50"/>
                </a:solidFill>
                <a:latin typeface="Open Sans" panose="020B0606030504020204" pitchFamily="34" charset="0"/>
                <a:ea typeface="Open Sans" panose="020B0606030504020204" pitchFamily="34" charset="0"/>
                <a:cs typeface="Open Sans" panose="020B0606030504020204" pitchFamily="34" charset="0"/>
              </a:rPr>
              <a:t>Palaeontologists</a:t>
            </a: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3" name="Content Placeholder 2">
            <a:extLst>
              <a:ext uri="{FF2B5EF4-FFF2-40B4-BE49-F238E27FC236}">
                <a16:creationId xmlns:a16="http://schemas.microsoft.com/office/drawing/2014/main" id="{AEEAFF7E-3D69-4ED8-855B-8C6C225229C9}"/>
              </a:ext>
            </a:extLst>
          </p:cNvPr>
          <p:cNvSpPr>
            <a:spLocks noGrp="1"/>
          </p:cNvSpPr>
          <p:nvPr>
            <p:ph idx="1"/>
          </p:nvPr>
        </p:nvSpPr>
        <p:spPr/>
        <p:txBody>
          <a:bodyPr>
            <a:normAutofit/>
          </a:bodyPr>
          <a:lstStyle/>
          <a:p>
            <a:r>
              <a:rPr lang="en-US" b="0" i="0" dirty="0">
                <a:solidFill>
                  <a:schemeClr val="bg1">
                    <a:lumMod val="85000"/>
                  </a:schemeClr>
                </a:solidFill>
                <a:effectLst/>
                <a:latin typeface="Open Sans" panose="020B0606030504020204" pitchFamily="34" charset="0"/>
              </a:rPr>
              <a:t>Different reference frames can result in different average global temperatures </a:t>
            </a:r>
            <a:r>
              <a:rPr lang="en-US" b="1" i="0" dirty="0">
                <a:solidFill>
                  <a:schemeClr val="bg1">
                    <a:lumMod val="85000"/>
                  </a:schemeClr>
                </a:solidFill>
                <a:effectLst/>
                <a:latin typeface="Open Sans" panose="020B0606030504020204" pitchFamily="34" charset="0"/>
              </a:rPr>
              <a:t>of up to 1 degree Celsius </a:t>
            </a:r>
            <a:r>
              <a:rPr lang="en-US" b="0" i="0" dirty="0">
                <a:solidFill>
                  <a:schemeClr val="bg1">
                    <a:lumMod val="85000"/>
                  </a:schemeClr>
                </a:solidFill>
                <a:effectLst/>
                <a:latin typeface="Open Sans" panose="020B0606030504020204" pitchFamily="34" charset="0"/>
              </a:rPr>
              <a:t>at certain times. </a:t>
            </a:r>
          </a:p>
          <a:p>
            <a:r>
              <a:rPr lang="en-US" b="0" i="0" dirty="0">
                <a:solidFill>
                  <a:schemeClr val="bg1">
                    <a:lumMod val="85000"/>
                  </a:schemeClr>
                </a:solidFill>
                <a:effectLst/>
                <a:latin typeface="Open Sans" panose="020B0606030504020204" pitchFamily="34" charset="0"/>
              </a:rPr>
              <a:t>Exact location of a data point (e.g. a fossil) in different reference frames could differ </a:t>
            </a:r>
            <a:r>
              <a:rPr lang="en-US" b="1" i="0" u="sng" dirty="0">
                <a:solidFill>
                  <a:schemeClr val="bg1">
                    <a:lumMod val="85000"/>
                  </a:schemeClr>
                </a:solidFill>
                <a:effectLst/>
                <a:latin typeface="Open Sans" panose="020B0606030504020204" pitchFamily="34" charset="0"/>
              </a:rPr>
              <a:t>by over 15 degrees latitude</a:t>
            </a:r>
          </a:p>
          <a:p>
            <a:r>
              <a:rPr lang="en-US" dirty="0">
                <a:solidFill>
                  <a:srgbClr val="333333"/>
                </a:solidFill>
                <a:latin typeface="Open Sans" panose="020B0606030504020204" pitchFamily="34" charset="0"/>
              </a:rPr>
              <a:t>These changes  lead to </a:t>
            </a:r>
            <a:r>
              <a:rPr lang="en-US" b="0" i="0" dirty="0">
                <a:solidFill>
                  <a:srgbClr val="333333"/>
                </a:solidFill>
                <a:effectLst/>
                <a:latin typeface="Open Sans" panose="020B0606030504020204" pitchFamily="34" charset="0"/>
              </a:rPr>
              <a:t>have </a:t>
            </a:r>
            <a:r>
              <a:rPr lang="en-US" b="1" u="sng" dirty="0">
                <a:solidFill>
                  <a:srgbClr val="333333"/>
                </a:solidFill>
                <a:effectLst/>
                <a:latin typeface="Open Sans" panose="020B0606030504020204" pitchFamily="34" charset="0"/>
              </a:rPr>
              <a:t>average annual temperatures that vary by over 20 °C</a:t>
            </a:r>
            <a:r>
              <a:rPr lang="en-US" b="1" i="0" dirty="0">
                <a:solidFill>
                  <a:srgbClr val="333333"/>
                </a:solidFill>
                <a:effectLst/>
                <a:latin typeface="Open Sans" panose="020B0606030504020204" pitchFamily="34" charset="0"/>
              </a:rPr>
              <a:t> </a:t>
            </a:r>
            <a:r>
              <a:rPr lang="en-US" i="0" dirty="0">
                <a:solidFill>
                  <a:srgbClr val="333333"/>
                </a:solidFill>
                <a:effectLst/>
                <a:latin typeface="Open Sans" panose="020B0606030504020204" pitchFamily="34" charset="0"/>
              </a:rPr>
              <a:t>between reference frames</a:t>
            </a:r>
            <a:r>
              <a:rPr lang="en-US" b="0" i="0" dirty="0">
                <a:solidFill>
                  <a:srgbClr val="333333"/>
                </a:solidFill>
                <a:effectLst/>
                <a:latin typeface="Open Sans" panose="020B0606030504020204" pitchFamily="34" charset="0"/>
              </a:rPr>
              <a:t>. </a:t>
            </a:r>
          </a:p>
        </p:txBody>
      </p:sp>
      <p:pic>
        <p:nvPicPr>
          <p:cNvPr id="6" name="Picture 2" descr="Orange Juice GIF by Emily Redfearn - Find &amp; Share on GIPHY">
            <a:extLst>
              <a:ext uri="{FF2B5EF4-FFF2-40B4-BE49-F238E27FC236}">
                <a16:creationId xmlns:a16="http://schemas.microsoft.com/office/drawing/2014/main" id="{399F359E-E43C-481E-8C40-541D9BA28AB8}"/>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0523114" y="5024"/>
            <a:ext cx="1668886" cy="1668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5379203"/>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D342F-3E65-4415-BA35-B1FD5EFA5D72}"/>
              </a:ext>
            </a:extLst>
          </p:cNvPr>
          <p:cNvSpPr>
            <a:spLocks noGrp="1"/>
          </p:cNvSpPr>
          <p:nvPr>
            <p:ph type="title"/>
          </p:nvPr>
        </p:nvSpPr>
        <p:spPr>
          <a:xfrm>
            <a:off x="183859" y="348347"/>
            <a:ext cx="10515600"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Why is TPW so important for </a:t>
            </a:r>
            <a:r>
              <a:rPr lang="en-US" b="1" dirty="0" err="1">
                <a:solidFill>
                  <a:srgbClr val="333F50"/>
                </a:solidFill>
                <a:latin typeface="Open Sans" panose="020B0606030504020204" pitchFamily="34" charset="0"/>
                <a:ea typeface="Open Sans" panose="020B0606030504020204" pitchFamily="34" charset="0"/>
                <a:cs typeface="Open Sans" panose="020B0606030504020204" pitchFamily="34" charset="0"/>
              </a:rPr>
              <a:t>Palaeontologists</a:t>
            </a:r>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3" name="Content Placeholder 2">
            <a:extLst>
              <a:ext uri="{FF2B5EF4-FFF2-40B4-BE49-F238E27FC236}">
                <a16:creationId xmlns:a16="http://schemas.microsoft.com/office/drawing/2014/main" id="{AEEAFF7E-3D69-4ED8-855B-8C6C225229C9}"/>
              </a:ext>
            </a:extLst>
          </p:cNvPr>
          <p:cNvSpPr>
            <a:spLocks noGrp="1"/>
          </p:cNvSpPr>
          <p:nvPr>
            <p:ph idx="1"/>
          </p:nvPr>
        </p:nvSpPr>
        <p:spPr/>
        <p:txBody>
          <a:bodyPr>
            <a:normAutofit/>
          </a:bodyPr>
          <a:lstStyle/>
          <a:p>
            <a:r>
              <a:rPr lang="en-US" b="0" i="0" dirty="0">
                <a:solidFill>
                  <a:schemeClr val="bg1">
                    <a:lumMod val="85000"/>
                  </a:schemeClr>
                </a:solidFill>
                <a:effectLst/>
                <a:latin typeface="Open Sans" panose="020B0606030504020204" pitchFamily="34" charset="0"/>
              </a:rPr>
              <a:t>Different reference frames can result in different average global temperatures </a:t>
            </a:r>
            <a:r>
              <a:rPr lang="en-US" b="1" i="0" dirty="0">
                <a:solidFill>
                  <a:schemeClr val="bg1">
                    <a:lumMod val="85000"/>
                  </a:schemeClr>
                </a:solidFill>
                <a:effectLst/>
                <a:latin typeface="Open Sans" panose="020B0606030504020204" pitchFamily="34" charset="0"/>
              </a:rPr>
              <a:t>of up to 1 degree Celsius </a:t>
            </a:r>
            <a:r>
              <a:rPr lang="en-US" b="0" i="0" dirty="0">
                <a:solidFill>
                  <a:schemeClr val="bg1">
                    <a:lumMod val="85000"/>
                  </a:schemeClr>
                </a:solidFill>
                <a:effectLst/>
                <a:latin typeface="Open Sans" panose="020B0606030504020204" pitchFamily="34" charset="0"/>
              </a:rPr>
              <a:t>at certain times. </a:t>
            </a:r>
          </a:p>
          <a:p>
            <a:r>
              <a:rPr lang="en-US" b="0" i="0" dirty="0">
                <a:solidFill>
                  <a:schemeClr val="bg1">
                    <a:lumMod val="85000"/>
                  </a:schemeClr>
                </a:solidFill>
                <a:effectLst/>
                <a:latin typeface="Open Sans" panose="020B0606030504020204" pitchFamily="34" charset="0"/>
              </a:rPr>
              <a:t>Exact location of a data point (e.g. a fossil) in different reference frames could differ </a:t>
            </a:r>
            <a:r>
              <a:rPr lang="en-US" b="1" i="0" u="sng" dirty="0">
                <a:solidFill>
                  <a:schemeClr val="bg1">
                    <a:lumMod val="85000"/>
                  </a:schemeClr>
                </a:solidFill>
                <a:effectLst/>
                <a:latin typeface="Open Sans" panose="020B0606030504020204" pitchFamily="34" charset="0"/>
              </a:rPr>
              <a:t>by over 15 degrees latitude</a:t>
            </a:r>
          </a:p>
          <a:p>
            <a:r>
              <a:rPr lang="en-US" dirty="0">
                <a:solidFill>
                  <a:schemeClr val="bg1">
                    <a:lumMod val="85000"/>
                  </a:schemeClr>
                </a:solidFill>
                <a:latin typeface="Open Sans" panose="020B0606030504020204" pitchFamily="34" charset="0"/>
              </a:rPr>
              <a:t>These changes  lead to </a:t>
            </a:r>
            <a:r>
              <a:rPr lang="en-US" b="0" i="0" dirty="0">
                <a:solidFill>
                  <a:schemeClr val="bg1">
                    <a:lumMod val="85000"/>
                  </a:schemeClr>
                </a:solidFill>
                <a:effectLst/>
                <a:latin typeface="Open Sans" panose="020B0606030504020204" pitchFamily="34" charset="0"/>
              </a:rPr>
              <a:t>have </a:t>
            </a:r>
            <a:r>
              <a:rPr lang="en-US" b="1" i="0" dirty="0">
                <a:solidFill>
                  <a:schemeClr val="bg1">
                    <a:lumMod val="85000"/>
                  </a:schemeClr>
                </a:solidFill>
                <a:effectLst/>
                <a:latin typeface="Open Sans" panose="020B0606030504020204" pitchFamily="34" charset="0"/>
              </a:rPr>
              <a:t>average annual temperatures that vary by over 20 °C </a:t>
            </a:r>
            <a:r>
              <a:rPr lang="en-US" i="0" dirty="0">
                <a:solidFill>
                  <a:schemeClr val="bg1">
                    <a:lumMod val="85000"/>
                  </a:schemeClr>
                </a:solidFill>
                <a:effectLst/>
                <a:latin typeface="Open Sans" panose="020B0606030504020204" pitchFamily="34" charset="0"/>
              </a:rPr>
              <a:t>between reference frames</a:t>
            </a:r>
            <a:r>
              <a:rPr lang="en-US" b="0" i="0" dirty="0">
                <a:solidFill>
                  <a:schemeClr val="bg1">
                    <a:lumMod val="85000"/>
                  </a:schemeClr>
                </a:solidFill>
                <a:effectLst/>
                <a:latin typeface="Open Sans" panose="020B0606030504020204" pitchFamily="34" charset="0"/>
              </a:rPr>
              <a:t>. </a:t>
            </a:r>
          </a:p>
          <a:p>
            <a:r>
              <a:rPr lang="en-US" b="0" i="0" dirty="0">
                <a:solidFill>
                  <a:srgbClr val="333333"/>
                </a:solidFill>
                <a:effectLst/>
                <a:latin typeface="Open Sans" panose="020B0606030504020204" pitchFamily="34" charset="0"/>
              </a:rPr>
              <a:t>These differences tend to be </a:t>
            </a:r>
            <a:r>
              <a:rPr lang="en-US" b="1" i="0" u="sng" dirty="0">
                <a:solidFill>
                  <a:srgbClr val="333333"/>
                </a:solidFill>
                <a:effectLst/>
                <a:latin typeface="Open Sans" panose="020B0606030504020204" pitchFamily="34" charset="0"/>
              </a:rPr>
              <a:t>around mid-latitudes</a:t>
            </a:r>
            <a:r>
              <a:rPr lang="en-US" b="0" i="0" dirty="0">
                <a:solidFill>
                  <a:srgbClr val="333333"/>
                </a:solidFill>
                <a:effectLst/>
                <a:latin typeface="Open Sans" panose="020B0606030504020204" pitchFamily="34" charset="0"/>
              </a:rPr>
              <a:t>, where a slight change in latitude often results in very different wind directions.</a:t>
            </a:r>
            <a:endParaRPr lang="en-US" dirty="0"/>
          </a:p>
        </p:txBody>
      </p:sp>
      <p:pic>
        <p:nvPicPr>
          <p:cNvPr id="6" name="Picture 2" descr="Orange Juice GIF by Emily Redfearn - Find &amp; Share on GIPHY">
            <a:extLst>
              <a:ext uri="{FF2B5EF4-FFF2-40B4-BE49-F238E27FC236}">
                <a16:creationId xmlns:a16="http://schemas.microsoft.com/office/drawing/2014/main" id="{399F359E-E43C-481E-8C40-541D9BA28AB8}"/>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0523114" y="5024"/>
            <a:ext cx="1668886" cy="1668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155193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9E5F2-7B09-48EA-A219-B44AD2F4F9DA}"/>
              </a:ext>
            </a:extLst>
          </p:cNvPr>
          <p:cNvSpPr>
            <a:spLocks noGrp="1"/>
          </p:cNvSpPr>
          <p:nvPr>
            <p:ph type="title"/>
          </p:nvPr>
        </p:nvSpPr>
        <p:spPr>
          <a:xfrm>
            <a:off x="368300" y="365125"/>
            <a:ext cx="10515600" cy="1325563"/>
          </a:xfrm>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Let’s look at them</a:t>
            </a:r>
          </a:p>
        </p:txBody>
      </p:sp>
      <p:pic>
        <p:nvPicPr>
          <p:cNvPr id="8194" name="Picture 2">
            <a:extLst>
              <a:ext uri="{FF2B5EF4-FFF2-40B4-BE49-F238E27FC236}">
                <a16:creationId xmlns:a16="http://schemas.microsoft.com/office/drawing/2014/main" id="{94089390-45F8-4979-AAFC-9612A816B86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930899" y="0"/>
            <a:ext cx="6168617"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E8F255F-5FE3-4B29-845B-AF672D1FF169}"/>
              </a:ext>
            </a:extLst>
          </p:cNvPr>
          <p:cNvSpPr txBox="1"/>
          <p:nvPr/>
        </p:nvSpPr>
        <p:spPr>
          <a:xfrm>
            <a:off x="92484" y="6488668"/>
            <a:ext cx="1786451" cy="369332"/>
          </a:xfrm>
          <a:prstGeom prst="rect">
            <a:avLst/>
          </a:prstGeom>
          <a:noFill/>
        </p:spPr>
        <p:txBody>
          <a:bodyPr wrap="none" rtlCol="0">
            <a:spAutoFit/>
          </a:bodyPr>
          <a:lstStyle/>
          <a:p>
            <a:r>
              <a:rPr lang="en-US" dirty="0"/>
              <a:t>Muller et al 2022</a:t>
            </a:r>
          </a:p>
        </p:txBody>
      </p:sp>
    </p:spTree>
    <p:extLst>
      <p:ext uri="{BB962C8B-B14F-4D97-AF65-F5344CB8AC3E}">
        <p14:creationId xmlns:p14="http://schemas.microsoft.com/office/powerpoint/2010/main" val="218118317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26F7F74D-720C-4272-910A-44CC70299944}"/>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50368" t="-1" r="25068" b="66959"/>
          <a:stretch/>
        </p:blipFill>
        <p:spPr bwMode="auto">
          <a:xfrm>
            <a:off x="119567" y="-5238"/>
            <a:ext cx="4519545" cy="675891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5392F908-CE15-4323-AE7A-F5B64FBA575F}"/>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34204" b="54265" l="49831" r="74069">
                        <a14:foregroundMark x1="51040" y1="34682" x2="54862" y2="34682"/>
                        <a14:foregroundMark x1="51435" y1="34375" x2="53362" y2="35117"/>
                        <a14:foregroundMark x1="53362" y1="35117" x2="51572" y2="34508"/>
                        <a14:foregroundMark x1="62022" y1="34508" x2="59410" y2="34639"/>
                        <a14:foregroundMark x1="59410" y1="34639" x2="54814" y2="36945"/>
                        <a14:foregroundMark x1="54814" y1="36945" x2="57958" y2="39904"/>
                        <a14:foregroundMark x1="57958" y1="39904" x2="56023" y2="36945"/>
                        <a14:foregroundMark x1="56023" y1="36945" x2="56942" y2="38990"/>
                        <a14:foregroundMark x1="56942" y1="38990" x2="61684" y2="40470"/>
                        <a14:foregroundMark x1="61684" y1="40470" x2="65457" y2="43037"/>
                        <a14:foregroundMark x1="65457" y1="43037" x2="71311" y2="41906"/>
                        <a14:foregroundMark x1="71311" y1="41906" x2="72811" y2="39600"/>
                        <a14:foregroundMark x1="72811" y1="39600" x2="70295" y2="35988"/>
                        <a14:foregroundMark x1="70295" y1="35988" x2="64344" y2="34247"/>
                        <a14:foregroundMark x1="64344" y1="34247" x2="58974" y2="34421"/>
                        <a14:foregroundMark x1="58974" y1="34421" x2="54717" y2="35814"/>
                        <a14:foregroundMark x1="54717" y1="35814" x2="52395" y2="38773"/>
                        <a14:foregroundMark x1="52395" y1="38773" x2="56168" y2="42211"/>
                        <a14:foregroundMark x1="56168" y1="42211" x2="66231" y2="43647"/>
                        <a14:foregroundMark x1="66231" y1="43647" x2="72617" y2="40775"/>
                        <a14:foregroundMark x1="72617" y1="40775" x2="71940" y2="37554"/>
                        <a14:foregroundMark x1="71940" y1="37554" x2="63280" y2="39774"/>
                        <a14:foregroundMark x1="63280" y1="39774" x2="60571" y2="38773"/>
                        <a14:foregroundMark x1="60571" y1="38773" x2="58152" y2="41427"/>
                        <a14:foregroundMark x1="58152" y1="41427" x2="59942" y2="39252"/>
                        <a14:foregroundMark x1="59942" y1="39252" x2="63425" y2="37206"/>
                        <a14:foregroundMark x1="63425" y1="37206" x2="63183" y2="35466"/>
                        <a14:foregroundMark x1="63183" y1="35466" x2="67344" y2="33681"/>
                        <a14:foregroundMark x1="67344" y1="33681" x2="71118" y2="34813"/>
                        <a14:foregroundMark x1="71118" y1="34813" x2="73488" y2="36815"/>
                        <a14:foregroundMark x1="73488" y1="36815" x2="74117" y2="38468"/>
                        <a14:foregroundMark x1="55007" y1="36554" x2="52927" y2="35379"/>
                        <a14:foregroundMark x1="52927" y1="35379" x2="50218" y2="34639"/>
                        <a14:foregroundMark x1="50218" y1="34639" x2="52008" y2="34813"/>
                        <a14:foregroundMark x1="65989" y1="45997" x2="59507" y2="45692"/>
                        <a14:foregroundMark x1="59507" y1="45692" x2="64248" y2="45692"/>
                        <a14:foregroundMark x1="64248" y1="45692" x2="58055" y2="48042"/>
                        <a14:foregroundMark x1="58055" y1="48042" x2="65747" y2="49130"/>
                        <a14:foregroundMark x1="65747" y1="49130" x2="62022" y2="53133"/>
                        <a14:foregroundMark x1="62022" y1="53133" x2="67683" y2="52045"/>
                        <a14:foregroundMark x1="67683" y1="52045" x2="68553" y2="47781"/>
                        <a14:foregroundMark x1="68553" y1="47781" x2="52104" y2="45431"/>
                        <a14:foregroundMark x1="52104" y1="45431" x2="50314" y2="44691"/>
                        <a14:foregroundMark x1="50314" y1="44691" x2="55878" y2="44386"/>
                        <a14:foregroundMark x1="55878" y1="44386" x2="55878" y2="44386"/>
                        <a14:foregroundMark x1="55346" y1="44604" x2="49831" y2="44256"/>
                        <a14:foregroundMark x1="49831" y1="44256" x2="51282" y2="44691"/>
                        <a14:foregroundMark x1="50363" y1="44517" x2="49831" y2="44299"/>
                        <a14:foregroundMark x1="50314" y1="44343" x2="50073" y2="45126"/>
                        <a14:foregroundMark x1="49831" y1="44430" x2="52492" y2="44996"/>
                        <a14:foregroundMark x1="52492" y1="44996" x2="51621" y2="45692"/>
                        <a14:foregroundMark x1="59748" y1="52916" x2="64393" y2="53394"/>
                        <a14:foregroundMark x1="64393" y1="53394" x2="60232" y2="53873"/>
                        <a14:foregroundMark x1="60232" y1="53873" x2="64441" y2="54265"/>
                        <a14:foregroundMark x1="64441" y1="54265" x2="68844" y2="53438"/>
                        <a14:foregroundMark x1="70295" y1="53525" x2="62361" y2="54265"/>
                        <a14:foregroundMark x1="62361" y1="54265" x2="62361" y2="54265"/>
                        <a14:foregroundMark x1="59990" y1="53699" x2="56265" y2="52480"/>
                        <a14:foregroundMark x1="56265" y1="52480" x2="54862" y2="48216"/>
                        <a14:foregroundMark x1="54862" y1="48216" x2="53749" y2="50696"/>
                        <a14:foregroundMark x1="53749" y1="50696" x2="58055" y2="50087"/>
                        <a14:foregroundMark x1="58055" y1="50087" x2="58297" y2="47607"/>
                        <a14:foregroundMark x1="58297" y1="47607" x2="64490" y2="44691"/>
                        <a14:foregroundMark x1="64490" y1="44691" x2="69811" y2="44952"/>
                        <a14:foregroundMark x1="69811" y1="44952" x2="73149" y2="47520"/>
                        <a14:foregroundMark x1="73149" y1="47520" x2="71746" y2="50305"/>
                        <a14:foregroundMark x1="71746" y1="50305" x2="71505" y2="48303"/>
                        <a14:foregroundMark x1="71505" y1="48303" x2="71069" y2="50261"/>
                        <a14:foregroundMark x1="71069" y1="50261" x2="71988" y2="48825"/>
                        <a14:foregroundMark x1="69763" y1="47084" x2="71698" y2="48651"/>
                        <a14:foregroundMark x1="71698" y1="48651" x2="68457" y2="51523"/>
                        <a14:foregroundMark x1="68457" y1="51523" x2="61780" y2="51393"/>
                        <a14:foregroundMark x1="61780" y1="51393" x2="61151" y2="50522"/>
                        <a14:foregroundMark x1="66618" y1="34813" x2="61538" y2="33899"/>
                        <a14:foregroundMark x1="61538" y1="33899" x2="64296" y2="33812"/>
                        <a14:foregroundMark x1="64296" y1="33812" x2="61393" y2="34204"/>
                        <a14:foregroundMark x1="61393" y1="34204" x2="61151" y2="34378"/>
                        <a14:foregroundMark x1="53169" y1="44386" x2="50701" y2="44256"/>
                        <a14:foregroundMark x1="50701" y1="44256" x2="54959" y2="44517"/>
                        <a14:foregroundMark x1="54959" y1="44517" x2="51427" y2="45561"/>
                        <a14:foregroundMark x1="50847" y1="44735" x2="53556" y2="44038"/>
                        <a14:foregroundMark x1="53556" y1="44038" x2="55588" y2="44082"/>
                        <a14:foregroundMark x1="55588" y1="44082" x2="50605" y2="44169"/>
                        <a14:foregroundMark x1="50460" y1="44125" x2="55007" y2="43908"/>
                        <a14:foregroundMark x1="55007" y1="43908" x2="55539" y2="45735"/>
                        <a14:foregroundMark x1="55443" y1="45561" x2="50314" y2="44865"/>
                        <a14:foregroundMark x1="50314" y1="44865" x2="50411" y2="44778"/>
                        <a14:backgroundMark x1="50943" y1="33725" x2="55104" y2="33856"/>
                      </a14:backgroundRemoval>
                    </a14:imgEffect>
                  </a14:imgLayer>
                </a14:imgProps>
              </a:ext>
              <a:ext uri="{28A0092B-C50C-407E-A947-70E740481C1C}">
                <a14:useLocalDpi xmlns:a14="http://schemas.microsoft.com/office/drawing/2010/main" val="0"/>
              </a:ext>
            </a:extLst>
          </a:blip>
          <a:srcRect l="49357" t="33063" r="24723" b="44584"/>
          <a:stretch/>
        </p:blipFill>
        <p:spPr bwMode="auto">
          <a:xfrm>
            <a:off x="5587067" y="488228"/>
            <a:ext cx="6485366" cy="605099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18C8B66-A836-4F12-9DBC-DD46E3C7F003}"/>
              </a:ext>
            </a:extLst>
          </p:cNvPr>
          <p:cNvSpPr txBox="1"/>
          <p:nvPr/>
        </p:nvSpPr>
        <p:spPr>
          <a:xfrm>
            <a:off x="5838737" y="488228"/>
            <a:ext cx="737702" cy="369332"/>
          </a:xfrm>
          <a:prstGeom prst="rect">
            <a:avLst/>
          </a:prstGeom>
          <a:noFill/>
        </p:spPr>
        <p:txBody>
          <a:bodyPr wrap="none" rtlCol="0">
            <a:spAutoFit/>
          </a:bodyPr>
          <a:lstStyle/>
          <a:p>
            <a:r>
              <a:rPr lang="en-US" dirty="0"/>
              <a:t>Ortho</a:t>
            </a:r>
          </a:p>
        </p:txBody>
      </p:sp>
    </p:spTree>
    <p:extLst>
      <p:ext uri="{BB962C8B-B14F-4D97-AF65-F5344CB8AC3E}">
        <p14:creationId xmlns:p14="http://schemas.microsoft.com/office/powerpoint/2010/main" val="610679821"/>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E9771AAC-DAE7-4863-8E79-E09FE823302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368" t="-1" r="25292" b="88537"/>
          <a:stretch/>
        </p:blipFill>
        <p:spPr bwMode="auto">
          <a:xfrm>
            <a:off x="0" y="1788912"/>
            <a:ext cx="6243254" cy="365938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8D0A160A-038C-4C18-B0B2-FE87BA679868}"/>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23412" b="32681" l="52250" r="74456">
                        <a14:foregroundMark x1="61925" y1="23238" x2="58200" y2="23586"/>
                        <a14:foregroundMark x1="58200" y1="23586" x2="53024" y2="25457"/>
                        <a14:foregroundMark x1="53024" y1="25457" x2="52927" y2="28677"/>
                        <a14:foregroundMark x1="52927" y1="28677" x2="58442" y2="30940"/>
                        <a14:foregroundMark x1="58442" y1="30940" x2="67779" y2="31549"/>
                        <a14:foregroundMark x1="67779" y1="31549" x2="71601" y2="30418"/>
                        <a14:foregroundMark x1="71601" y1="30418" x2="72424" y2="27633"/>
                        <a14:foregroundMark x1="72424" y1="27633" x2="69086" y2="24804"/>
                        <a14:foregroundMark x1="69086" y1="24804" x2="59748" y2="24195"/>
                        <a14:foregroundMark x1="59748" y1="24195" x2="57378" y2="28895"/>
                        <a14:foregroundMark x1="57378" y1="28895" x2="67925" y2="29025"/>
                        <a14:foregroundMark x1="67925" y1="29025" x2="58297" y2="26110"/>
                        <a14:foregroundMark x1="58297" y1="26110" x2="62506" y2="27502"/>
                        <a14:foregroundMark x1="62506" y1="27502" x2="60668" y2="27154"/>
                        <a14:foregroundMark x1="60668" y1="27154" x2="61103" y2="27241"/>
                        <a14:foregroundMark x1="63328" y1="23586" x2="65360" y2="23586"/>
                        <a14:foregroundMark x1="65360" y1="23586" x2="68408" y2="23542"/>
                        <a14:foregroundMark x1="68408" y1="23542" x2="70537" y2="24195"/>
                        <a14:foregroundMark x1="70537" y1="24195" x2="72521" y2="25762"/>
                        <a14:foregroundMark x1="72521" y1="25762" x2="73585" y2="27546"/>
                        <a14:foregroundMark x1="73585" y1="27546" x2="72908" y2="29896"/>
                        <a14:foregroundMark x1="72908" y1="29896" x2="63716" y2="32071"/>
                        <a14:foregroundMark x1="63716" y1="32071" x2="59507" y2="32028"/>
                        <a14:foregroundMark x1="59507" y1="32028" x2="53362" y2="29939"/>
                        <a14:foregroundMark x1="53362" y1="29939" x2="52250" y2="28503"/>
                        <a14:foregroundMark x1="52250" y1="28503" x2="53072" y2="26849"/>
                        <a14:foregroundMark x1="53507" y1="26936" x2="55007" y2="26762"/>
                        <a14:foregroundMark x1="70537" y1="25849" x2="73730" y2="26893"/>
                        <a14:foregroundMark x1="73730" y1="26893" x2="74504" y2="28372"/>
                        <a14:foregroundMark x1="74504" y1="28372" x2="73246" y2="29504"/>
                        <a14:foregroundMark x1="55685" y1="26284" x2="55636" y2="27894"/>
                        <a14:foregroundMark x1="55636" y1="27894" x2="56120" y2="27981"/>
                        <a14:foregroundMark x1="67392" y1="32158" x2="60619" y2="32681"/>
                        <a14:foregroundMark x1="60619" y1="32681" x2="60571" y2="32594"/>
                      </a14:backgroundRemoval>
                    </a14:imgEffect>
                  </a14:imgLayer>
                </a14:imgProps>
              </a:ext>
              <a:ext uri="{28A0092B-C50C-407E-A947-70E740481C1C}">
                <a14:useLocalDpi xmlns:a14="http://schemas.microsoft.com/office/drawing/2010/main" val="0"/>
              </a:ext>
            </a:extLst>
          </a:blip>
          <a:srcRect l="51306" t="22406" r="25069" b="66959"/>
          <a:stretch/>
        </p:blipFill>
        <p:spPr bwMode="auto">
          <a:xfrm>
            <a:off x="5992529" y="2012866"/>
            <a:ext cx="6199471" cy="343543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EFB3A6E-876B-45B0-ACCB-0E23EABC7C6F}"/>
              </a:ext>
            </a:extLst>
          </p:cNvPr>
          <p:cNvSpPr txBox="1"/>
          <p:nvPr/>
        </p:nvSpPr>
        <p:spPr>
          <a:xfrm>
            <a:off x="965200" y="6121400"/>
            <a:ext cx="1929182" cy="369332"/>
          </a:xfrm>
          <a:prstGeom prst="rect">
            <a:avLst/>
          </a:prstGeom>
          <a:noFill/>
        </p:spPr>
        <p:txBody>
          <a:bodyPr wrap="none" rtlCol="0">
            <a:spAutoFit/>
          </a:bodyPr>
          <a:lstStyle/>
          <a:p>
            <a:r>
              <a:rPr lang="en-US" dirty="0" err="1"/>
              <a:t>Merdith</a:t>
            </a:r>
            <a:r>
              <a:rPr lang="en-US" dirty="0"/>
              <a:t> et al 2021</a:t>
            </a:r>
          </a:p>
        </p:txBody>
      </p:sp>
      <p:sp>
        <p:nvSpPr>
          <p:cNvPr id="4" name="TextBox 3">
            <a:extLst>
              <a:ext uri="{FF2B5EF4-FFF2-40B4-BE49-F238E27FC236}">
                <a16:creationId xmlns:a16="http://schemas.microsoft.com/office/drawing/2014/main" id="{B9169618-75A5-42F1-BEC1-B3E4A37251C2}"/>
              </a:ext>
            </a:extLst>
          </p:cNvPr>
          <p:cNvSpPr txBox="1"/>
          <p:nvPr/>
        </p:nvSpPr>
        <p:spPr>
          <a:xfrm>
            <a:off x="7061200" y="6121400"/>
            <a:ext cx="1786451" cy="369332"/>
          </a:xfrm>
          <a:prstGeom prst="rect">
            <a:avLst/>
          </a:prstGeom>
          <a:noFill/>
        </p:spPr>
        <p:txBody>
          <a:bodyPr wrap="none" rtlCol="0">
            <a:spAutoFit/>
          </a:bodyPr>
          <a:lstStyle/>
          <a:p>
            <a:r>
              <a:rPr lang="en-US" dirty="0"/>
              <a:t>Muller et al 2022</a:t>
            </a:r>
          </a:p>
        </p:txBody>
      </p:sp>
      <p:sp>
        <p:nvSpPr>
          <p:cNvPr id="9" name="TextBox 8">
            <a:extLst>
              <a:ext uri="{FF2B5EF4-FFF2-40B4-BE49-F238E27FC236}">
                <a16:creationId xmlns:a16="http://schemas.microsoft.com/office/drawing/2014/main" id="{22D381DB-32AA-49BB-B0DF-A42365C5237C}"/>
              </a:ext>
            </a:extLst>
          </p:cNvPr>
          <p:cNvSpPr txBox="1"/>
          <p:nvPr/>
        </p:nvSpPr>
        <p:spPr>
          <a:xfrm>
            <a:off x="5992529" y="1903211"/>
            <a:ext cx="1029449" cy="830997"/>
          </a:xfrm>
          <a:prstGeom prst="rect">
            <a:avLst/>
          </a:prstGeom>
          <a:noFill/>
        </p:spPr>
        <p:txBody>
          <a:bodyPr wrap="none" rtlCol="0">
            <a:spAutoFit/>
          </a:bodyPr>
          <a:lstStyle/>
          <a:p>
            <a:r>
              <a:rPr lang="en-US" sz="2400" b="1" dirty="0">
                <a:latin typeface="Arial Narrow" panose="020B0606020202030204" pitchFamily="34" charset="0"/>
              </a:rPr>
              <a:t>OTP</a:t>
            </a:r>
          </a:p>
          <a:p>
            <a:r>
              <a:rPr lang="en-US" sz="2400" b="1" dirty="0">
                <a:latin typeface="Arial Narrow" panose="020B0606020202030204" pitchFamily="34" charset="0"/>
              </a:rPr>
              <a:t>400 Ma</a:t>
            </a:r>
          </a:p>
        </p:txBody>
      </p:sp>
    </p:spTree>
    <p:extLst>
      <p:ext uri="{BB962C8B-B14F-4D97-AF65-F5344CB8AC3E}">
        <p14:creationId xmlns:p14="http://schemas.microsoft.com/office/powerpoint/2010/main" val="1090449227"/>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26F7F74D-720C-4272-910A-44CC70299944}"/>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0368" t="-1" r="25068" b="88537"/>
          <a:stretch/>
        </p:blipFill>
        <p:spPr bwMode="auto">
          <a:xfrm>
            <a:off x="0" y="1739026"/>
            <a:ext cx="6401952" cy="36449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5392F908-CE15-4323-AE7A-F5B64FBA575F}"/>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34204" b="54265" l="49831" r="74069">
                        <a14:foregroundMark x1="51040" y1="34682" x2="54862" y2="34682"/>
                        <a14:foregroundMark x1="51435" y1="34375" x2="53362" y2="35117"/>
                        <a14:foregroundMark x1="53362" y1="35117" x2="51572" y2="34508"/>
                        <a14:foregroundMark x1="62022" y1="34508" x2="59410" y2="34639"/>
                        <a14:foregroundMark x1="59410" y1="34639" x2="54814" y2="36945"/>
                        <a14:foregroundMark x1="54814" y1="36945" x2="57958" y2="39904"/>
                        <a14:foregroundMark x1="57958" y1="39904" x2="56023" y2="36945"/>
                        <a14:foregroundMark x1="56023" y1="36945" x2="56942" y2="38990"/>
                        <a14:foregroundMark x1="56942" y1="38990" x2="61684" y2="40470"/>
                        <a14:foregroundMark x1="61684" y1="40470" x2="65457" y2="43037"/>
                        <a14:foregroundMark x1="65457" y1="43037" x2="71311" y2="41906"/>
                        <a14:foregroundMark x1="71311" y1="41906" x2="72811" y2="39600"/>
                        <a14:foregroundMark x1="72811" y1="39600" x2="70295" y2="35988"/>
                        <a14:foregroundMark x1="70295" y1="35988" x2="64344" y2="34247"/>
                        <a14:foregroundMark x1="64344" y1="34247" x2="58974" y2="34421"/>
                        <a14:foregroundMark x1="58974" y1="34421" x2="54717" y2="35814"/>
                        <a14:foregroundMark x1="54717" y1="35814" x2="52395" y2="38773"/>
                        <a14:foregroundMark x1="52395" y1="38773" x2="56168" y2="42211"/>
                        <a14:foregroundMark x1="56168" y1="42211" x2="66231" y2="43647"/>
                        <a14:foregroundMark x1="66231" y1="43647" x2="72617" y2="40775"/>
                        <a14:foregroundMark x1="72617" y1="40775" x2="71940" y2="37554"/>
                        <a14:foregroundMark x1="71940" y1="37554" x2="63280" y2="39774"/>
                        <a14:foregroundMark x1="63280" y1="39774" x2="60571" y2="38773"/>
                        <a14:foregroundMark x1="60571" y1="38773" x2="58152" y2="41427"/>
                        <a14:foregroundMark x1="58152" y1="41427" x2="59942" y2="39252"/>
                        <a14:foregroundMark x1="59942" y1="39252" x2="63425" y2="37206"/>
                        <a14:foregroundMark x1="63425" y1="37206" x2="63183" y2="35466"/>
                        <a14:foregroundMark x1="63183" y1="35466" x2="67344" y2="33681"/>
                        <a14:foregroundMark x1="67344" y1="33681" x2="71118" y2="34813"/>
                        <a14:foregroundMark x1="71118" y1="34813" x2="73488" y2="36815"/>
                        <a14:foregroundMark x1="73488" y1="36815" x2="74117" y2="38468"/>
                        <a14:foregroundMark x1="55007" y1="36554" x2="52927" y2="35379"/>
                        <a14:foregroundMark x1="52927" y1="35379" x2="50218" y2="34639"/>
                        <a14:foregroundMark x1="50218" y1="34639" x2="52008" y2="34813"/>
                        <a14:foregroundMark x1="65989" y1="45997" x2="59507" y2="45692"/>
                        <a14:foregroundMark x1="59507" y1="45692" x2="64248" y2="45692"/>
                        <a14:foregroundMark x1="64248" y1="45692" x2="58055" y2="48042"/>
                        <a14:foregroundMark x1="58055" y1="48042" x2="65747" y2="49130"/>
                        <a14:foregroundMark x1="65747" y1="49130" x2="62022" y2="53133"/>
                        <a14:foregroundMark x1="62022" y1="53133" x2="67683" y2="52045"/>
                        <a14:foregroundMark x1="67683" y1="52045" x2="68553" y2="47781"/>
                        <a14:foregroundMark x1="68553" y1="47781" x2="52104" y2="45431"/>
                        <a14:foregroundMark x1="52104" y1="45431" x2="50314" y2="44691"/>
                        <a14:foregroundMark x1="50314" y1="44691" x2="55878" y2="44386"/>
                        <a14:foregroundMark x1="55878" y1="44386" x2="55878" y2="44386"/>
                        <a14:foregroundMark x1="55346" y1="44604" x2="49831" y2="44256"/>
                        <a14:foregroundMark x1="49831" y1="44256" x2="51282" y2="44691"/>
                        <a14:foregroundMark x1="50363" y1="44517" x2="49831" y2="44299"/>
                        <a14:foregroundMark x1="50314" y1="44343" x2="50073" y2="45126"/>
                        <a14:foregroundMark x1="49831" y1="44430" x2="52492" y2="44996"/>
                        <a14:foregroundMark x1="52492" y1="44996" x2="51621" y2="45692"/>
                        <a14:foregroundMark x1="59748" y1="52916" x2="64393" y2="53394"/>
                        <a14:foregroundMark x1="64393" y1="53394" x2="60232" y2="53873"/>
                        <a14:foregroundMark x1="60232" y1="53873" x2="64441" y2="54265"/>
                        <a14:foregroundMark x1="64441" y1="54265" x2="68844" y2="53438"/>
                        <a14:foregroundMark x1="70295" y1="53525" x2="62361" y2="54265"/>
                        <a14:foregroundMark x1="62361" y1="54265" x2="62361" y2="54265"/>
                        <a14:foregroundMark x1="59990" y1="53699" x2="56265" y2="52480"/>
                        <a14:foregroundMark x1="56265" y1="52480" x2="54862" y2="48216"/>
                        <a14:foregroundMark x1="54862" y1="48216" x2="53749" y2="50696"/>
                        <a14:foregroundMark x1="53749" y1="50696" x2="58055" y2="50087"/>
                        <a14:foregroundMark x1="58055" y1="50087" x2="58297" y2="47607"/>
                        <a14:foregroundMark x1="58297" y1="47607" x2="64490" y2="44691"/>
                        <a14:foregroundMark x1="64490" y1="44691" x2="69811" y2="44952"/>
                        <a14:foregroundMark x1="69811" y1="44952" x2="73149" y2="47520"/>
                        <a14:foregroundMark x1="73149" y1="47520" x2="71746" y2="50305"/>
                        <a14:foregroundMark x1="71746" y1="50305" x2="71505" y2="48303"/>
                        <a14:foregroundMark x1="71505" y1="48303" x2="71069" y2="50261"/>
                        <a14:foregroundMark x1="71069" y1="50261" x2="71988" y2="48825"/>
                        <a14:foregroundMark x1="69763" y1="47084" x2="71698" y2="48651"/>
                        <a14:foregroundMark x1="71698" y1="48651" x2="68457" y2="51523"/>
                        <a14:foregroundMark x1="68457" y1="51523" x2="61780" y2="51393"/>
                        <a14:foregroundMark x1="61780" y1="51393" x2="61151" y2="50522"/>
                        <a14:foregroundMark x1="66618" y1="34813" x2="61538" y2="33899"/>
                        <a14:foregroundMark x1="61538" y1="33899" x2="64296" y2="33812"/>
                        <a14:foregroundMark x1="64296" y1="33812" x2="61393" y2="34204"/>
                        <a14:foregroundMark x1="61393" y1="34204" x2="61151" y2="34378"/>
                        <a14:foregroundMark x1="53169" y1="44386" x2="50701" y2="44256"/>
                        <a14:foregroundMark x1="50701" y1="44256" x2="54959" y2="44517"/>
                        <a14:foregroundMark x1="54959" y1="44517" x2="51427" y2="45561"/>
                        <a14:foregroundMark x1="50847" y1="44735" x2="53556" y2="44038"/>
                        <a14:foregroundMark x1="53556" y1="44038" x2="55588" y2="44082"/>
                        <a14:foregroundMark x1="55588" y1="44082" x2="50605" y2="44169"/>
                        <a14:foregroundMark x1="50460" y1="44125" x2="55007" y2="43908"/>
                        <a14:foregroundMark x1="55007" y1="43908" x2="55539" y2="45735"/>
                        <a14:foregroundMark x1="55443" y1="45561" x2="50314" y2="44865"/>
                        <a14:foregroundMark x1="50314" y1="44865" x2="50411" y2="44778"/>
                        <a14:backgroundMark x1="50943" y1="33725" x2="55104" y2="33856"/>
                      </a14:backgroundRemoval>
                    </a14:imgEffect>
                  </a14:imgLayer>
                </a14:imgProps>
              </a:ext>
              <a:ext uri="{28A0092B-C50C-407E-A947-70E740481C1C}">
                <a14:useLocalDpi xmlns:a14="http://schemas.microsoft.com/office/drawing/2010/main" val="0"/>
              </a:ext>
            </a:extLst>
          </a:blip>
          <a:srcRect l="49357" t="43927" r="24723" b="44584"/>
          <a:stretch/>
        </p:blipFill>
        <p:spPr bwMode="auto">
          <a:xfrm>
            <a:off x="5659439" y="1955800"/>
            <a:ext cx="6634161" cy="36449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C689AAD-CAE4-45F0-97A3-2A4C79429C31}"/>
              </a:ext>
            </a:extLst>
          </p:cNvPr>
          <p:cNvSpPr txBox="1"/>
          <p:nvPr/>
        </p:nvSpPr>
        <p:spPr>
          <a:xfrm>
            <a:off x="571500" y="6273800"/>
            <a:ext cx="1929182" cy="369332"/>
          </a:xfrm>
          <a:prstGeom prst="rect">
            <a:avLst/>
          </a:prstGeom>
          <a:noFill/>
        </p:spPr>
        <p:txBody>
          <a:bodyPr wrap="none" rtlCol="0">
            <a:spAutoFit/>
          </a:bodyPr>
          <a:lstStyle/>
          <a:p>
            <a:r>
              <a:rPr lang="en-US" dirty="0" err="1"/>
              <a:t>Merdith</a:t>
            </a:r>
            <a:r>
              <a:rPr lang="en-US" dirty="0"/>
              <a:t> et al 2021</a:t>
            </a:r>
          </a:p>
        </p:txBody>
      </p:sp>
      <p:sp>
        <p:nvSpPr>
          <p:cNvPr id="4" name="TextBox 3">
            <a:extLst>
              <a:ext uri="{FF2B5EF4-FFF2-40B4-BE49-F238E27FC236}">
                <a16:creationId xmlns:a16="http://schemas.microsoft.com/office/drawing/2014/main" id="{D82F186D-A328-4A68-BAE4-681F11B94A5B}"/>
              </a:ext>
            </a:extLst>
          </p:cNvPr>
          <p:cNvSpPr txBox="1"/>
          <p:nvPr/>
        </p:nvSpPr>
        <p:spPr>
          <a:xfrm>
            <a:off x="6756400" y="6210300"/>
            <a:ext cx="2337884" cy="369332"/>
          </a:xfrm>
          <a:prstGeom prst="rect">
            <a:avLst/>
          </a:prstGeom>
          <a:noFill/>
        </p:spPr>
        <p:txBody>
          <a:bodyPr wrap="none" rtlCol="0">
            <a:spAutoFit/>
          </a:bodyPr>
          <a:lstStyle/>
          <a:p>
            <a:r>
              <a:rPr lang="en-US" dirty="0" err="1"/>
              <a:t>Torsvik</a:t>
            </a:r>
            <a:r>
              <a:rPr lang="en-US" dirty="0"/>
              <a:t> and Cocks 2019</a:t>
            </a:r>
          </a:p>
        </p:txBody>
      </p:sp>
    </p:spTree>
    <p:extLst>
      <p:ext uri="{BB962C8B-B14F-4D97-AF65-F5344CB8AC3E}">
        <p14:creationId xmlns:p14="http://schemas.microsoft.com/office/powerpoint/2010/main" val="2594110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ilson cycle - Polarpedia">
            <a:extLst>
              <a:ext uri="{FF2B5EF4-FFF2-40B4-BE49-F238E27FC236}">
                <a16:creationId xmlns:a16="http://schemas.microsoft.com/office/drawing/2014/main" id="{3A4A5736-F69C-40A4-8D38-A050EA58A90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00169" y="50563"/>
            <a:ext cx="8791661" cy="6756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9603380"/>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032DB-199C-46B2-9C1C-8C79D98FCC7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C3DA687-1DD6-47AA-B32A-5B3C888C443B}"/>
              </a:ext>
            </a:extLst>
          </p:cNvPr>
          <p:cNvSpPr>
            <a:spLocks noGrp="1"/>
          </p:cNvSpPr>
          <p:nvPr>
            <p:ph idx="1"/>
          </p:nvPr>
        </p:nvSpPr>
        <p:spPr/>
        <p:txBody>
          <a:bodyPr/>
          <a:lstStyle/>
          <a:p>
            <a:endParaRPr lang="en-US" dirty="0"/>
          </a:p>
        </p:txBody>
      </p:sp>
      <p:pic>
        <p:nvPicPr>
          <p:cNvPr id="4" name="Picture 3" descr="A map of different countries/regions&#10;&#10;Description automatically generated">
            <a:extLst>
              <a:ext uri="{FF2B5EF4-FFF2-40B4-BE49-F238E27FC236}">
                <a16:creationId xmlns:a16="http://schemas.microsoft.com/office/drawing/2014/main" id="{A5E5BE9D-1040-42B9-BF34-B262394C88FA}"/>
              </a:ext>
            </a:extLst>
          </p:cNvPr>
          <p:cNvPicPr/>
          <p:nvPr/>
        </p:nvPicPr>
        <p:blipFill rotWithShape="1">
          <a:blip r:embed="rId2" cstate="print">
            <a:extLst>
              <a:ext uri="{28A0092B-C50C-407E-A947-70E740481C1C}">
                <a14:useLocalDpi xmlns:a14="http://schemas.microsoft.com/office/drawing/2010/main" val="0"/>
              </a:ext>
            </a:extLst>
          </a:blip>
          <a:srcRect b="50000"/>
          <a:stretch/>
        </p:blipFill>
        <p:spPr>
          <a:xfrm>
            <a:off x="0" y="556339"/>
            <a:ext cx="6270173" cy="5620624"/>
          </a:xfrm>
          <a:prstGeom prst="rect">
            <a:avLst/>
          </a:prstGeom>
        </p:spPr>
      </p:pic>
      <p:pic>
        <p:nvPicPr>
          <p:cNvPr id="6" name="Picture 5" descr="A map of different countries/regions&#10;&#10;Description automatically generated">
            <a:extLst>
              <a:ext uri="{FF2B5EF4-FFF2-40B4-BE49-F238E27FC236}">
                <a16:creationId xmlns:a16="http://schemas.microsoft.com/office/drawing/2014/main" id="{48E44D5C-9EF1-4C98-B1BC-8C73606E5A28}"/>
              </a:ext>
            </a:extLst>
          </p:cNvPr>
          <p:cNvPicPr/>
          <p:nvPr/>
        </p:nvPicPr>
        <p:blipFill rotWithShape="1">
          <a:blip r:embed="rId2" cstate="print">
            <a:extLst>
              <a:ext uri="{28A0092B-C50C-407E-A947-70E740481C1C}">
                <a14:useLocalDpi xmlns:a14="http://schemas.microsoft.com/office/drawing/2010/main" val="0"/>
              </a:ext>
            </a:extLst>
          </a:blip>
          <a:srcRect l="-5952" t="48419" r="5952" b="43"/>
          <a:stretch/>
        </p:blipFill>
        <p:spPr>
          <a:xfrm>
            <a:off x="5738070" y="596569"/>
            <a:ext cx="6395207" cy="5540163"/>
          </a:xfrm>
          <a:prstGeom prst="rect">
            <a:avLst/>
          </a:prstGeom>
        </p:spPr>
      </p:pic>
    </p:spTree>
    <p:extLst>
      <p:ext uri="{BB962C8B-B14F-4D97-AF65-F5344CB8AC3E}">
        <p14:creationId xmlns:p14="http://schemas.microsoft.com/office/powerpoint/2010/main" val="3418167263"/>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bg>
      <p:bgPr>
        <a:solidFill>
          <a:srgbClr val="333F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6514F-2A3B-4350-99F9-C63221953603}"/>
              </a:ext>
            </a:extLst>
          </p:cNvPr>
          <p:cNvSpPr>
            <a:spLocks noGrp="1"/>
          </p:cNvSpPr>
          <p:nvPr>
            <p:ph type="title"/>
          </p:nvPr>
        </p:nvSpPr>
        <p:spPr/>
        <p:txBody>
          <a:bodyPr/>
          <a:lstStyle/>
          <a:p>
            <a:pPr algn="ctr"/>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Building deep time earth: </a:t>
            </a:r>
            <a:b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en-AU" sz="4000"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A Devonian Example</a:t>
            </a:r>
            <a:endParaRPr lang="en-US"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050" name="Picture 2" descr="Tiktaalik, extinct transitional species between fish and legged animals  from the Late Devonian Period Stock-Illustration | Adobe Stock">
            <a:extLst>
              <a:ext uri="{FF2B5EF4-FFF2-40B4-BE49-F238E27FC236}">
                <a16:creationId xmlns:a16="http://schemas.microsoft.com/office/drawing/2014/main" id="{8D75B1CF-7C9B-416E-8A4F-27B6B7BC9B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7737" y="2156289"/>
            <a:ext cx="10296525"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4177662"/>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986A036-A52D-4DF5-BD72-71187D5F91C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85613" y="1253331"/>
            <a:ext cx="502077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2611897"/>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B75F907-EBC7-4A9D-832D-9541AC80018C}"/>
              </a:ext>
            </a:extLst>
          </p:cNvPr>
          <p:cNvSpPr/>
          <p:nvPr/>
        </p:nvSpPr>
        <p:spPr>
          <a:xfrm>
            <a:off x="121639" y="96473"/>
            <a:ext cx="4395831" cy="665247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3500000" scaled="1"/>
            <a:tileRect/>
          </a:gradFill>
          <a:ln>
            <a:solidFill>
              <a:schemeClr val="tx2">
                <a:lumMod val="75000"/>
              </a:schemeClr>
            </a:solidFill>
          </a:ln>
          <a:scene3d>
            <a:camera prst="orthographicFront"/>
            <a:lightRig rig="threePt" dir="t"/>
          </a:scene3d>
          <a:sp3d>
            <a:bevelT prst="relaxedIns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07B1B8E5-7825-4494-9B07-76DF8506A3DE}"/>
              </a:ext>
            </a:extLst>
          </p:cNvPr>
          <p:cNvSpPr>
            <a:spLocks noGrp="1"/>
          </p:cNvSpPr>
          <p:nvPr>
            <p:ph idx="1"/>
          </p:nvPr>
        </p:nvSpPr>
        <p:spPr>
          <a:xfrm>
            <a:off x="373310" y="1766902"/>
            <a:ext cx="3892491" cy="4351338"/>
          </a:xfrm>
        </p:spPr>
        <p:txBody>
          <a:bodyPr>
            <a:normAutofit/>
          </a:bodyPr>
          <a:lstStyle/>
          <a:p>
            <a:pPr marL="0" indent="0" rtl="0">
              <a:spcBef>
                <a:spcPts val="0"/>
              </a:spcBef>
              <a:spcAft>
                <a:spcPts val="0"/>
              </a:spcAft>
              <a:buNone/>
            </a:pPr>
            <a:r>
              <a:rPr lang="en-US" sz="2400" b="1" i="0" u="none" strike="noStrike" dirty="0">
                <a:solidFill>
                  <a:schemeClr val="bg1">
                    <a:lumMod val="95000"/>
                  </a:schemeClr>
                </a:solidFill>
                <a:effectLst/>
                <a:latin typeface="Gill Sans"/>
              </a:rPr>
              <a:t>For Windows</a:t>
            </a:r>
            <a:endParaRPr lang="en-US" sz="3600" b="1" dirty="0">
              <a:solidFill>
                <a:schemeClr val="bg1">
                  <a:lumMod val="95000"/>
                </a:schemeClr>
              </a:solidFill>
              <a:effectLst/>
            </a:endParaRPr>
          </a:p>
          <a:p>
            <a:pPr rtl="0" fontAlgn="base">
              <a:spcBef>
                <a:spcPts val="1000"/>
              </a:spcBef>
              <a:spcAft>
                <a:spcPts val="0"/>
              </a:spcAft>
              <a:buFont typeface="Arial" panose="020B0604020202020204" pitchFamily="34" charset="0"/>
              <a:buChar char="•"/>
            </a:pPr>
            <a:r>
              <a:rPr lang="en-US" sz="2400" b="1" i="0" u="none" strike="noStrike" dirty="0">
                <a:solidFill>
                  <a:schemeClr val="bg1">
                    <a:lumMod val="95000"/>
                  </a:schemeClr>
                </a:solidFill>
                <a:effectLst/>
                <a:latin typeface="Gill Sans"/>
              </a:rPr>
              <a:t>C:\Program Files\</a:t>
            </a:r>
            <a:r>
              <a:rPr lang="en-US" sz="2400" b="1" i="0" u="none" strike="noStrike" dirty="0" err="1">
                <a:solidFill>
                  <a:schemeClr val="bg1">
                    <a:lumMod val="95000"/>
                  </a:schemeClr>
                </a:solidFill>
                <a:effectLst/>
                <a:latin typeface="Gill Sans"/>
              </a:rPr>
              <a:t>Gplates</a:t>
            </a:r>
            <a:r>
              <a:rPr lang="en-US" sz="2400" b="1" i="0" u="none" strike="noStrike" dirty="0">
                <a:solidFill>
                  <a:schemeClr val="bg1">
                    <a:lumMod val="95000"/>
                  </a:schemeClr>
                </a:solidFill>
                <a:effectLst/>
                <a:latin typeface="Gill Sans"/>
              </a:rPr>
              <a:t>\GPlates2.3.0\</a:t>
            </a:r>
            <a:r>
              <a:rPr lang="en-US" sz="2400" b="1" i="0" u="none" strike="noStrike" dirty="0" err="1">
                <a:solidFill>
                  <a:schemeClr val="bg1">
                    <a:lumMod val="95000"/>
                  </a:schemeClr>
                </a:solidFill>
                <a:effectLst/>
                <a:latin typeface="Gill Sans"/>
              </a:rPr>
              <a:t>GeoData</a:t>
            </a:r>
            <a:r>
              <a:rPr lang="en-US" sz="2400" b="1" i="0" u="none" strike="noStrike" dirty="0">
                <a:solidFill>
                  <a:schemeClr val="bg1">
                    <a:lumMod val="95000"/>
                  </a:schemeClr>
                </a:solidFill>
                <a:effectLst/>
                <a:latin typeface="Gill Sans"/>
              </a:rPr>
              <a:t>\</a:t>
            </a:r>
          </a:p>
          <a:p>
            <a:pPr rtl="0" fontAlgn="base">
              <a:spcBef>
                <a:spcPts val="1000"/>
              </a:spcBef>
              <a:spcAft>
                <a:spcPts val="0"/>
              </a:spcAft>
              <a:buFont typeface="Arial" panose="020B0604020202020204" pitchFamily="34" charset="0"/>
              <a:buChar char="•"/>
            </a:pPr>
            <a:endParaRPr lang="en-US" sz="2400" b="1" dirty="0">
              <a:solidFill>
                <a:schemeClr val="bg1">
                  <a:lumMod val="95000"/>
                </a:schemeClr>
              </a:solidFill>
              <a:latin typeface="Gill Sans"/>
            </a:endParaRPr>
          </a:p>
          <a:p>
            <a:pPr marL="0" indent="0" rtl="0" fontAlgn="base">
              <a:spcBef>
                <a:spcPts val="1000"/>
              </a:spcBef>
              <a:spcAft>
                <a:spcPts val="0"/>
              </a:spcAft>
              <a:buNone/>
            </a:pPr>
            <a:r>
              <a:rPr lang="en-US" sz="2400" b="1" i="0" u="none" strike="noStrike" dirty="0">
                <a:solidFill>
                  <a:schemeClr val="bg1">
                    <a:lumMod val="95000"/>
                  </a:schemeClr>
                </a:solidFill>
                <a:effectLst/>
                <a:latin typeface="Gill Sans"/>
              </a:rPr>
              <a:t>For Macs</a:t>
            </a:r>
            <a:endParaRPr lang="en-US" sz="3600" b="1" dirty="0">
              <a:solidFill>
                <a:schemeClr val="bg1">
                  <a:lumMod val="95000"/>
                </a:schemeClr>
              </a:solidFill>
              <a:effectLst/>
            </a:endParaRPr>
          </a:p>
          <a:p>
            <a:r>
              <a:rPr lang="en-US" sz="2400" b="1" i="0" u="none" strike="noStrike" dirty="0">
                <a:solidFill>
                  <a:schemeClr val="bg1">
                    <a:lumMod val="95000"/>
                  </a:schemeClr>
                </a:solidFill>
                <a:effectLst/>
                <a:latin typeface="Gill Sans"/>
              </a:rPr>
              <a:t>GPlates installed into </a:t>
            </a:r>
            <a:r>
              <a:rPr lang="en-US" sz="2400" b="1" i="0" u="sng" dirty="0">
                <a:solidFill>
                  <a:schemeClr val="bg1">
                    <a:lumMod val="95000"/>
                  </a:schemeClr>
                </a:solidFill>
                <a:effectLst/>
                <a:latin typeface="Gill Sans"/>
              </a:rPr>
              <a:t>applications</a:t>
            </a:r>
            <a:endParaRPr lang="en-US" sz="3600" b="1" dirty="0">
              <a:solidFill>
                <a:schemeClr val="bg1">
                  <a:lumMod val="95000"/>
                </a:schemeClr>
              </a:solidFill>
            </a:endParaRPr>
          </a:p>
        </p:txBody>
      </p:sp>
      <p:pic>
        <p:nvPicPr>
          <p:cNvPr id="2052" name="Picture 4">
            <a:extLst>
              <a:ext uri="{FF2B5EF4-FFF2-40B4-BE49-F238E27FC236}">
                <a16:creationId xmlns:a16="http://schemas.microsoft.com/office/drawing/2014/main" id="{10A9EF82-C88A-4159-991F-2CAC8A2B0A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8778" y="174509"/>
            <a:ext cx="7510943" cy="6508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593560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26CB3-F029-442E-8BC9-278B3885923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9133B52-5EE1-4729-9464-B8099EA20B03}"/>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4DB49F19-DCEE-407D-8FF0-F99B5D85F85E}"/>
              </a:ext>
            </a:extLst>
          </p:cNvPr>
          <p:cNvPicPr>
            <a:picLocks noChangeAspect="1"/>
          </p:cNvPicPr>
          <p:nvPr/>
        </p:nvPicPr>
        <p:blipFill>
          <a:blip r:embed="rId3"/>
          <a:stretch>
            <a:fillRect/>
          </a:stretch>
        </p:blipFill>
        <p:spPr>
          <a:xfrm>
            <a:off x="1715821" y="0"/>
            <a:ext cx="8760357" cy="6858000"/>
          </a:xfrm>
          <a:prstGeom prst="rect">
            <a:avLst/>
          </a:prstGeom>
        </p:spPr>
      </p:pic>
    </p:spTree>
    <p:extLst>
      <p:ext uri="{BB962C8B-B14F-4D97-AF65-F5344CB8AC3E}">
        <p14:creationId xmlns:p14="http://schemas.microsoft.com/office/powerpoint/2010/main" val="17100526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descr="A schematic highlighting Ocean-plate tectonics: ocean-plate formation, cooling and destruction as part of the planet's global mantle convection.">
            <a:extLst>
              <a:ext uri="{FF2B5EF4-FFF2-40B4-BE49-F238E27FC236}">
                <a16:creationId xmlns:a16="http://schemas.microsoft.com/office/drawing/2014/main" id="{5A56B2EC-8BD1-499F-8227-617253EB8C7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76462" y="191473"/>
            <a:ext cx="9326749" cy="65364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602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4F424-42C9-4E8C-9C95-027AF4F1CF02}"/>
              </a:ext>
            </a:extLst>
          </p:cNvPr>
          <p:cNvSpPr>
            <a:spLocks noGrp="1"/>
          </p:cNvSpPr>
          <p:nvPr>
            <p:ph type="title"/>
          </p:nvPr>
        </p:nvSpPr>
        <p:spPr/>
        <p:txBody>
          <a:bodyPr/>
          <a:lstStyle/>
          <a:p>
            <a:r>
              <a:rPr lang="en-US" b="1" i="0" dirty="0">
                <a:solidFill>
                  <a:schemeClr val="tx2">
                    <a:lumMod val="75000"/>
                  </a:schemeClr>
                </a:solidFill>
                <a:effectLst/>
                <a:latin typeface="Open Sans" panose="020B0606030504020204" pitchFamily="34" charset="0"/>
              </a:rPr>
              <a:t>Ocean-plate age</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22530" name="Picture 2" descr="Oceanic plate age shown on a custom Interrupted Mollweide projection from Crameri et al. (2020).">
            <a:extLst>
              <a:ext uri="{FF2B5EF4-FFF2-40B4-BE49-F238E27FC236}">
                <a16:creationId xmlns:a16="http://schemas.microsoft.com/office/drawing/2014/main" id="{074918F8-F823-4A4E-A5F4-85AFE3E86F3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838200" y="1849977"/>
            <a:ext cx="10515600" cy="4302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53376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4F424-42C9-4E8C-9C95-027AF4F1CF02}"/>
              </a:ext>
            </a:extLst>
          </p:cNvPr>
          <p:cNvSpPr>
            <a:spLocks noGrp="1"/>
          </p:cNvSpPr>
          <p:nvPr>
            <p:ph type="title"/>
          </p:nvPr>
        </p:nvSpPr>
        <p:spPr/>
        <p:txBody>
          <a:bodyPr/>
          <a:lstStyle/>
          <a:p>
            <a:r>
              <a:rPr lang="en-US" b="1" i="0" dirty="0">
                <a:solidFill>
                  <a:schemeClr val="tx2">
                    <a:lumMod val="75000"/>
                  </a:schemeClr>
                </a:solidFill>
                <a:effectLst/>
                <a:latin typeface="Open Sans" panose="020B0606030504020204" pitchFamily="34" charset="0"/>
              </a:rPr>
              <a:t>Ocean-plate age</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22530" name="Picture 2" descr="Oceanic plate age shown on a custom Interrupted Mollweide projection from Crameri et al. (2020).">
            <a:extLst>
              <a:ext uri="{FF2B5EF4-FFF2-40B4-BE49-F238E27FC236}">
                <a16:creationId xmlns:a16="http://schemas.microsoft.com/office/drawing/2014/main" id="{074918F8-F823-4A4E-A5F4-85AFE3E86F3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838200" y="1849977"/>
            <a:ext cx="10515600" cy="4302633"/>
          </a:xfrm>
          <a:prstGeom prst="rect">
            <a:avLst/>
          </a:prstGeom>
          <a:noFill/>
          <a:extLst>
            <a:ext uri="{909E8E84-426E-40DD-AFC4-6F175D3DCCD1}">
              <a14:hiddenFill xmlns:a14="http://schemas.microsoft.com/office/drawing/2010/main">
                <a:solidFill>
                  <a:srgbClr val="FFFFFF"/>
                </a:solidFill>
              </a14:hiddenFill>
            </a:ext>
          </a:extLst>
        </p:spPr>
      </p:pic>
      <p:sp>
        <p:nvSpPr>
          <p:cNvPr id="3" name="Arrow: Down 2">
            <a:extLst>
              <a:ext uri="{FF2B5EF4-FFF2-40B4-BE49-F238E27FC236}">
                <a16:creationId xmlns:a16="http://schemas.microsoft.com/office/drawing/2014/main" id="{0E9E37EB-2AAC-4330-AF1D-5FB17EF081ED}"/>
              </a:ext>
            </a:extLst>
          </p:cNvPr>
          <p:cNvSpPr/>
          <p:nvPr/>
        </p:nvSpPr>
        <p:spPr>
          <a:xfrm rot="17628319">
            <a:off x="8258770" y="3193"/>
            <a:ext cx="2126751" cy="2583736"/>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16071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88D8A-6AD9-4969-A80B-EDB7BF9DEEBB}"/>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But how does this all happen?</a:t>
            </a:r>
          </a:p>
        </p:txBody>
      </p:sp>
      <p:pic>
        <p:nvPicPr>
          <p:cNvPr id="11270" name="Picture 6" descr="Free mandarin orange - Vector Art">
            <a:extLst>
              <a:ext uri="{FF2B5EF4-FFF2-40B4-BE49-F238E27FC236}">
                <a16:creationId xmlns:a16="http://schemas.microsoft.com/office/drawing/2014/main" id="{C9A30161-58D3-4C89-9AB1-C4C5E6A67E17}"/>
              </a:ext>
            </a:extLst>
          </p:cNvPr>
          <p:cNvPicPr>
            <a:picLocks noGrp="1" noChangeAspect="1" noChangeArrowheads="1"/>
          </p:cNvPicPr>
          <p:nvPr>
            <p:ph idx="1"/>
          </p:nvPr>
        </p:nvPicPr>
        <p:blipFill>
          <a:blip r:embed="rId2">
            <a:extLst>
              <a:ext uri="{BEBA8EAE-BF5A-486C-A8C5-ECC9F3942E4B}">
                <a14:imgProps xmlns:a14="http://schemas.microsoft.com/office/drawing/2010/main">
                  <a14:imgLayer r:embed="rId3">
                    <a14:imgEffect>
                      <a14:backgroundRemoval t="10000" b="90000" l="2125" r="98375">
                        <a14:foregroundMark x1="15000" y1="34375" x2="7000" y2="46875"/>
                        <a14:foregroundMark x1="7000" y1="46875" x2="15375" y2="57500"/>
                        <a14:foregroundMark x1="15375" y1="57500" x2="12375" y2="47500"/>
                        <a14:foregroundMark x1="12375" y1="47500" x2="14375" y2="36563"/>
                        <a14:foregroundMark x1="20500" y1="40000" x2="21000" y2="52812"/>
                        <a14:foregroundMark x1="21000" y1="52812" x2="16375" y2="69063"/>
                        <a14:foregroundMark x1="16375" y1="69063" x2="8625" y2="70000"/>
                        <a14:foregroundMark x1="8625" y1="70000" x2="6625" y2="55625"/>
                        <a14:foregroundMark x1="6625" y1="55625" x2="16125" y2="74063"/>
                        <a14:foregroundMark x1="16125" y1="74063" x2="19875" y2="55000"/>
                        <a14:foregroundMark x1="19875" y1="55000" x2="20125" y2="49375"/>
                        <a14:foregroundMark x1="20625" y1="47813" x2="8000" y2="42813"/>
                        <a14:foregroundMark x1="8000" y1="42813" x2="2125" y2="52500"/>
                        <a14:foregroundMark x1="2125" y1="52500" x2="5250" y2="60625"/>
                        <a14:foregroundMark x1="38500" y1="35938" x2="35125" y2="51250"/>
                        <a14:foregroundMark x1="35125" y1="51250" x2="41750" y2="61250"/>
                        <a14:foregroundMark x1="41750" y1="61250" x2="39000" y2="36563"/>
                        <a14:foregroundMark x1="39000" y1="36563" x2="28375" y2="48125"/>
                        <a14:foregroundMark x1="28375" y1="48125" x2="40250" y2="65313"/>
                        <a14:foregroundMark x1="40250" y1="65313" x2="42875" y2="40000"/>
                        <a14:foregroundMark x1="42875" y1="40000" x2="31625" y2="30938"/>
                        <a14:foregroundMark x1="31625" y1="30938" x2="30125" y2="32813"/>
                        <a14:foregroundMark x1="65125" y1="31875" x2="57875" y2="39063"/>
                        <a14:foregroundMark x1="57875" y1="39063" x2="63000" y2="58125"/>
                        <a14:foregroundMark x1="63000" y1="58125" x2="66500" y2="41250"/>
                        <a14:foregroundMark x1="66500" y1="41250" x2="62500" y2="52812"/>
                        <a14:foregroundMark x1="62500" y1="52812" x2="61625" y2="46875"/>
                        <a14:foregroundMark x1="92625" y1="52500" x2="79250" y2="64063"/>
                        <a14:foregroundMark x1="79250" y1="64063" x2="91500" y2="64375"/>
                        <a14:foregroundMark x1="91500" y1="64375" x2="96500" y2="52812"/>
                        <a14:foregroundMark x1="96500" y1="52812" x2="96500" y2="51563"/>
                        <a14:foregroundMark x1="79000" y1="62813" x2="82250" y2="71563"/>
                        <a14:foregroundMark x1="82250" y1="71563" x2="93750" y2="68750"/>
                        <a14:foregroundMark x1="93750" y1="68750" x2="97875" y2="54063"/>
                        <a14:foregroundMark x1="97875" y1="54063" x2="98375" y2="48438"/>
                      </a14:backgroundRemoval>
                    </a14:imgEffect>
                  </a14:imgLayer>
                </a14:imgProps>
              </a:ext>
              <a:ext uri="{28A0092B-C50C-407E-A947-70E740481C1C}">
                <a14:useLocalDpi xmlns:a14="http://schemas.microsoft.com/office/drawing/2010/main" val="0"/>
              </a:ext>
            </a:extLst>
          </a:blip>
          <a:stretch>
            <a:fillRect/>
          </a:stretch>
        </p:blipFill>
        <p:spPr bwMode="auto">
          <a:xfrm>
            <a:off x="1016000" y="1969294"/>
            <a:ext cx="10160000" cy="406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4969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12CAD-8225-40CC-A07E-38267FE5BB1E}"/>
              </a:ext>
            </a:extLst>
          </p:cNvPr>
          <p:cNvSpPr>
            <a:spLocks noGrp="1"/>
          </p:cNvSpPr>
          <p:nvPr>
            <p:ph type="title"/>
          </p:nvPr>
        </p:nvSpPr>
        <p:spPr/>
        <p:txBody>
          <a:bodyPr/>
          <a:lstStyle/>
          <a:p>
            <a:r>
              <a:rPr lang="en-US" b="1" dirty="0">
                <a:solidFill>
                  <a:schemeClr val="bg2">
                    <a:lumMod val="25000"/>
                  </a:schemeClr>
                </a:solidFill>
                <a:latin typeface="Open Sans" panose="020B0606030504020204" pitchFamily="34" charset="0"/>
              </a:rPr>
              <a:t>M</a:t>
            </a:r>
            <a:r>
              <a:rPr lang="en-US" b="1" i="0" dirty="0">
                <a:solidFill>
                  <a:schemeClr val="bg2">
                    <a:lumMod val="25000"/>
                  </a:schemeClr>
                </a:solidFill>
                <a:effectLst/>
                <a:latin typeface="Open Sans" panose="020B0606030504020204" pitchFamily="34" charset="0"/>
              </a:rPr>
              <a:t>antle </a:t>
            </a:r>
            <a:r>
              <a:rPr lang="en-US" b="1" dirty="0">
                <a:solidFill>
                  <a:schemeClr val="bg2">
                    <a:lumMod val="25000"/>
                  </a:schemeClr>
                </a:solidFill>
                <a:latin typeface="Open Sans" panose="020B0606030504020204" pitchFamily="34" charset="0"/>
              </a:rPr>
              <a:t>convection (mobile-lid)</a:t>
            </a:r>
            <a:br>
              <a:rPr lang="en-US" b="1" i="0" dirty="0">
                <a:solidFill>
                  <a:schemeClr val="bg2">
                    <a:lumMod val="25000"/>
                  </a:schemeClr>
                </a:solidFill>
                <a:effectLst/>
                <a:latin typeface="Open Sans" panose="020B0606030504020204" pitchFamily="34" charset="0"/>
              </a:rPr>
            </a:br>
            <a:endParaRPr lang="en-US" dirty="0">
              <a:solidFill>
                <a:schemeClr val="bg2">
                  <a:lumMod val="25000"/>
                </a:schemeClr>
              </a:solidFill>
            </a:endParaRPr>
          </a:p>
        </p:txBody>
      </p:sp>
      <p:pic>
        <p:nvPicPr>
          <p:cNvPr id="23554" name="Picture 2" descr="Mobile-lid mantle convection animation of a thermo-dynamic forward model.">
            <a:extLst>
              <a:ext uri="{FF2B5EF4-FFF2-40B4-BE49-F238E27FC236}">
                <a16:creationId xmlns:a16="http://schemas.microsoft.com/office/drawing/2014/main" id="{B133E5F7-AFFB-45C2-8B97-894A65F38481}"/>
              </a:ext>
            </a:extLst>
          </p:cNvPr>
          <p:cNvPicPr>
            <a:picLocks noGrp="1" noChangeAspect="1" noChangeArrowheads="1" noCro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332495" y="1052626"/>
            <a:ext cx="5527009" cy="5527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5274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C25E7-558A-4257-97DE-87B70042FFD6}"/>
              </a:ext>
            </a:extLst>
          </p:cNvPr>
          <p:cNvSpPr>
            <a:spLocks noGrp="1"/>
          </p:cNvSpPr>
          <p:nvPr>
            <p:ph type="title"/>
          </p:nvPr>
        </p:nvSpPr>
        <p:spPr>
          <a:xfrm>
            <a:off x="85288" y="121844"/>
            <a:ext cx="12021424" cy="1581121"/>
          </a:xfrm>
        </p:spPr>
        <p:txBody>
          <a:bodyPr>
            <a:normAutofit/>
          </a:bodyPr>
          <a:lstStyle/>
          <a:p>
            <a:pPr algn="ctr"/>
            <a:r>
              <a:rPr lang="en-AU" sz="48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Building a Deep Time Earth</a:t>
            </a:r>
            <a:endParaRPr lang="en-US" sz="48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Content Placeholder 2">
            <a:extLst>
              <a:ext uri="{FF2B5EF4-FFF2-40B4-BE49-F238E27FC236}">
                <a16:creationId xmlns:a16="http://schemas.microsoft.com/office/drawing/2014/main" id="{A881276C-05B1-42EF-A697-3F4ADAEFDBA2}"/>
              </a:ext>
            </a:extLst>
          </p:cNvPr>
          <p:cNvSpPr>
            <a:spLocks noGrp="1"/>
          </p:cNvSpPr>
          <p:nvPr>
            <p:ph idx="1"/>
          </p:nvPr>
        </p:nvSpPr>
        <p:spPr/>
        <p:txBody>
          <a:bodyPr/>
          <a:lstStyle/>
          <a:p>
            <a:r>
              <a:rPr lang="en-US" b="1"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Part 1: Plate tectonics</a:t>
            </a:r>
          </a:p>
          <a:p>
            <a:pPr lvl="1"/>
            <a:r>
              <a:rPr lang="en-US" b="1"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Refresher </a:t>
            </a:r>
          </a:p>
          <a:p>
            <a:r>
              <a:rPr lang="en-US" b="1"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Part 2: Plate reference frames</a:t>
            </a:r>
          </a:p>
          <a:p>
            <a:pPr lvl="1"/>
            <a:r>
              <a:rPr lang="en-US" b="1"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What frame, why and what data</a:t>
            </a:r>
          </a:p>
          <a:p>
            <a:r>
              <a:rPr lang="en-US" b="1"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Part 3: Picking your plate</a:t>
            </a:r>
          </a:p>
          <a:p>
            <a:pPr lvl="1"/>
            <a:r>
              <a:rPr lang="en-US" b="1" dirty="0" err="1">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Palaeontology</a:t>
            </a:r>
            <a:r>
              <a:rPr lang="en-US" b="1"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 and </a:t>
            </a:r>
            <a:r>
              <a:rPr lang="en-US" b="1" dirty="0" err="1">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Palaeomagentics</a:t>
            </a:r>
            <a:endParaRPr lang="en-US" b="1"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endParaRPr>
          </a:p>
          <a:p>
            <a:pPr lvl="1"/>
            <a:r>
              <a:rPr lang="en-US" b="1" dirty="0">
                <a:solidFill>
                  <a:schemeClr val="accent2">
                    <a:lumMod val="75000"/>
                  </a:schemeClr>
                </a:solidFill>
                <a:latin typeface="Open Sans" panose="020B0606030504020204" pitchFamily="34" charset="0"/>
                <a:ea typeface="Open Sans" panose="020B0606030504020204" pitchFamily="34" charset="0"/>
                <a:cs typeface="Open Sans" panose="020B0606030504020204" pitchFamily="34" charset="0"/>
              </a:rPr>
              <a:t>Area relationships, and model matters for end users</a:t>
            </a:r>
          </a:p>
          <a:p>
            <a:pPr marL="0" indent="0">
              <a:buNone/>
            </a:pPr>
            <a:endParaRPr lang="en-US" dirty="0"/>
          </a:p>
        </p:txBody>
      </p:sp>
    </p:spTree>
    <p:extLst>
      <p:ext uri="{BB962C8B-B14F-4D97-AF65-F5344CB8AC3E}">
        <p14:creationId xmlns:p14="http://schemas.microsoft.com/office/powerpoint/2010/main" val="3545421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92E7-645B-4189-8E0A-CDAFB846B2C4}"/>
              </a:ext>
            </a:extLst>
          </p:cNvPr>
          <p:cNvSpPr>
            <a:spLocks noGrp="1"/>
          </p:cNvSpPr>
          <p:nvPr>
            <p:ph type="title"/>
          </p:nvPr>
        </p:nvSpPr>
        <p:spPr>
          <a:xfrm rot="16200000">
            <a:off x="-2227277" y="2619537"/>
            <a:ext cx="6409187" cy="1484853"/>
          </a:xfrm>
        </p:spPr>
        <p:txBody>
          <a:bodyPr>
            <a:normAutofit fontScale="90000"/>
          </a:bodyPr>
          <a:lstStyle/>
          <a:p>
            <a:r>
              <a:rPr lang="en-US" b="1" i="0" dirty="0">
                <a:solidFill>
                  <a:srgbClr val="333333"/>
                </a:solidFill>
                <a:effectLst/>
                <a:latin typeface="Open Sans" panose="020B0606030504020204" pitchFamily="34" charset="0"/>
              </a:rPr>
              <a:t>Earth’s mantle</a:t>
            </a:r>
            <a:br>
              <a:rPr lang="en-US" b="1" i="0" dirty="0">
                <a:solidFill>
                  <a:srgbClr val="333333"/>
                </a:solidFill>
                <a:effectLst/>
                <a:latin typeface="Open Sans" panose="020B0606030504020204" pitchFamily="34" charset="0"/>
              </a:rPr>
            </a:br>
            <a:r>
              <a:rPr lang="en-US" b="1" i="0" dirty="0">
                <a:solidFill>
                  <a:srgbClr val="333333"/>
                </a:solidFill>
                <a:effectLst/>
                <a:latin typeface="Open Sans" panose="020B0606030504020204" pitchFamily="34" charset="0"/>
              </a:rPr>
              <a:t> heterogeneity theories</a:t>
            </a:r>
            <a:br>
              <a:rPr lang="en-US" b="1" i="0" dirty="0">
                <a:solidFill>
                  <a:srgbClr val="333333"/>
                </a:solidFill>
                <a:effectLst/>
                <a:latin typeface="Open Sans" panose="020B0606030504020204" pitchFamily="34" charset="0"/>
              </a:rPr>
            </a:br>
            <a:endParaRPr lang="en-US" dirty="0"/>
          </a:p>
        </p:txBody>
      </p:sp>
      <p:pic>
        <p:nvPicPr>
          <p:cNvPr id="12290" name="Picture 2" descr="Conceptual model sketches for proposed compositional structures of Earth's mantle, including &quot;Marble cake&quot;, &quot;Thermo-chemical piles&quot;, and &quot;Mid-mantle blobs&quot; theories.">
            <a:extLst>
              <a:ext uri="{FF2B5EF4-FFF2-40B4-BE49-F238E27FC236}">
                <a16:creationId xmlns:a16="http://schemas.microsoft.com/office/drawing/2014/main" id="{F16ABCBB-108B-41C6-B4E9-B52D3DB23F4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860646" y="-151540"/>
            <a:ext cx="6526635" cy="70270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3197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92E7-645B-4189-8E0A-CDAFB846B2C4}"/>
              </a:ext>
            </a:extLst>
          </p:cNvPr>
          <p:cNvSpPr>
            <a:spLocks noGrp="1"/>
          </p:cNvSpPr>
          <p:nvPr>
            <p:ph type="title"/>
          </p:nvPr>
        </p:nvSpPr>
        <p:spPr/>
        <p:txBody>
          <a:bodyPr>
            <a:normAutofit fontScale="90000"/>
          </a:bodyPr>
          <a:lstStyle/>
          <a:p>
            <a:r>
              <a:rPr lang="en-US" b="1" i="0" dirty="0">
                <a:solidFill>
                  <a:schemeClr val="tx2">
                    <a:lumMod val="75000"/>
                  </a:schemeClr>
                </a:solidFill>
                <a:effectLst/>
                <a:latin typeface="Open Sans" panose="020B0606030504020204" pitchFamily="34" charset="0"/>
              </a:rPr>
              <a:t>Earth’s mantle heterogeneity theories</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12290" name="Picture 2" descr="Conceptual model sketches for proposed compositional structures of Earth's mantle, including &quot;Marble cake&quot;, &quot;Thermo-chemical piles&quot;, and &quot;Mid-mantle blobs&quot; theories.">
            <a:extLst>
              <a:ext uri="{FF2B5EF4-FFF2-40B4-BE49-F238E27FC236}">
                <a16:creationId xmlns:a16="http://schemas.microsoft.com/office/drawing/2014/main" id="{F16ABCBB-108B-41C6-B4E9-B52D3DB23F4E}"/>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r="32739" b="62457"/>
          <a:stretch/>
        </p:blipFill>
        <p:spPr bwMode="auto">
          <a:xfrm>
            <a:off x="95363" y="1426128"/>
            <a:ext cx="9038561" cy="5431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20189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92E7-645B-4189-8E0A-CDAFB846B2C4}"/>
              </a:ext>
            </a:extLst>
          </p:cNvPr>
          <p:cNvSpPr>
            <a:spLocks noGrp="1"/>
          </p:cNvSpPr>
          <p:nvPr>
            <p:ph type="title"/>
          </p:nvPr>
        </p:nvSpPr>
        <p:spPr/>
        <p:txBody>
          <a:bodyPr>
            <a:normAutofit fontScale="90000"/>
          </a:bodyPr>
          <a:lstStyle/>
          <a:p>
            <a:r>
              <a:rPr lang="en-US" b="1" i="0" dirty="0">
                <a:solidFill>
                  <a:schemeClr val="tx2">
                    <a:lumMod val="75000"/>
                  </a:schemeClr>
                </a:solidFill>
                <a:effectLst/>
                <a:latin typeface="Open Sans" panose="020B0606030504020204" pitchFamily="34" charset="0"/>
              </a:rPr>
              <a:t>Earth’s mantle heterogeneity theories</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12290" name="Picture 2" descr="Conceptual model sketches for proposed compositional structures of Earth's mantle, including &quot;Marble cake&quot;, &quot;Thermo-chemical piles&quot;, and &quot;Mid-mantle blobs&quot; theories.">
            <a:extLst>
              <a:ext uri="{FF2B5EF4-FFF2-40B4-BE49-F238E27FC236}">
                <a16:creationId xmlns:a16="http://schemas.microsoft.com/office/drawing/2014/main" id="{F16ABCBB-108B-41C6-B4E9-B52D3DB23F4E}"/>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4799" t="33491" r="15149" b="32640"/>
          <a:stretch/>
        </p:blipFill>
        <p:spPr bwMode="auto">
          <a:xfrm>
            <a:off x="705063" y="1262862"/>
            <a:ext cx="10781873" cy="55951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52671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92E7-645B-4189-8E0A-CDAFB846B2C4}"/>
              </a:ext>
            </a:extLst>
          </p:cNvPr>
          <p:cNvSpPr>
            <a:spLocks noGrp="1"/>
          </p:cNvSpPr>
          <p:nvPr>
            <p:ph type="title"/>
          </p:nvPr>
        </p:nvSpPr>
        <p:spPr/>
        <p:txBody>
          <a:bodyPr>
            <a:normAutofit fontScale="90000"/>
          </a:bodyPr>
          <a:lstStyle/>
          <a:p>
            <a:r>
              <a:rPr lang="en-US" b="1" i="0" dirty="0">
                <a:solidFill>
                  <a:schemeClr val="tx2">
                    <a:lumMod val="75000"/>
                  </a:schemeClr>
                </a:solidFill>
                <a:effectLst/>
                <a:latin typeface="Open Sans" panose="020B0606030504020204" pitchFamily="34" charset="0"/>
              </a:rPr>
              <a:t>Earth’s mantle heterogeneity theories</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12290" name="Picture 2" descr="Conceptual model sketches for proposed compositional structures of Earth's mantle, including &quot;Marble cake&quot;, &quot;Thermo-chemical piles&quot;, and &quot;Mid-mantle blobs&quot; theories.">
            <a:extLst>
              <a:ext uri="{FF2B5EF4-FFF2-40B4-BE49-F238E27FC236}">
                <a16:creationId xmlns:a16="http://schemas.microsoft.com/office/drawing/2014/main" id="{F16ABCBB-108B-41C6-B4E9-B52D3DB23F4E}"/>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29576" t="66362" b="-649"/>
          <a:stretch/>
        </p:blipFill>
        <p:spPr bwMode="auto">
          <a:xfrm>
            <a:off x="1756881" y="1485612"/>
            <a:ext cx="10435119" cy="5469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1760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92E7-645B-4189-8E0A-CDAFB846B2C4}"/>
              </a:ext>
            </a:extLst>
          </p:cNvPr>
          <p:cNvSpPr>
            <a:spLocks noGrp="1"/>
          </p:cNvSpPr>
          <p:nvPr>
            <p:ph type="title"/>
          </p:nvPr>
        </p:nvSpPr>
        <p:spPr/>
        <p:txBody>
          <a:bodyPr>
            <a:normAutofit fontScale="90000"/>
          </a:bodyPr>
          <a:lstStyle/>
          <a:p>
            <a:r>
              <a:rPr lang="en-US" b="1" i="0" dirty="0">
                <a:solidFill>
                  <a:schemeClr val="tx2">
                    <a:lumMod val="75000"/>
                  </a:schemeClr>
                </a:solidFill>
                <a:effectLst/>
                <a:latin typeface="Open Sans" panose="020B0606030504020204" pitchFamily="34" charset="0"/>
              </a:rPr>
              <a:t>Earth’s mantle heterogeneity theories</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12290" name="Picture 2" descr="Conceptual model sketches for proposed compositional structures of Earth's mantle, including &quot;Marble cake&quot;, &quot;Thermo-chemical piles&quot;, and &quot;Mid-mantle blobs&quot; theories.">
            <a:extLst>
              <a:ext uri="{FF2B5EF4-FFF2-40B4-BE49-F238E27FC236}">
                <a16:creationId xmlns:a16="http://schemas.microsoft.com/office/drawing/2014/main" id="{F16ABCBB-108B-41C6-B4E9-B52D3DB23F4E}"/>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tretch/>
        </p:blipFill>
        <p:spPr bwMode="auto">
          <a:xfrm>
            <a:off x="4075255" y="1825625"/>
            <a:ext cx="404149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7131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92E7-645B-4189-8E0A-CDAFB846B2C4}"/>
              </a:ext>
            </a:extLst>
          </p:cNvPr>
          <p:cNvSpPr>
            <a:spLocks noGrp="1"/>
          </p:cNvSpPr>
          <p:nvPr>
            <p:ph type="title"/>
          </p:nvPr>
        </p:nvSpPr>
        <p:spPr/>
        <p:txBody>
          <a:bodyPr>
            <a:normAutofit fontScale="90000"/>
          </a:bodyPr>
          <a:lstStyle/>
          <a:p>
            <a:r>
              <a:rPr lang="en-US" b="1" i="0" dirty="0">
                <a:solidFill>
                  <a:schemeClr val="tx2">
                    <a:lumMod val="75000"/>
                  </a:schemeClr>
                </a:solidFill>
                <a:effectLst/>
                <a:latin typeface="Open Sans" panose="020B0606030504020204" pitchFamily="34" charset="0"/>
              </a:rPr>
              <a:t>Earth’s mantle heterogeneity theories</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12290" name="Picture 2" descr="Conceptual model sketches for proposed compositional structures of Earth's mantle, including &quot;Marble cake&quot;, &quot;Thermo-chemical piles&quot;, and &quot;Mid-mantle blobs&quot; theories.">
            <a:extLst>
              <a:ext uri="{FF2B5EF4-FFF2-40B4-BE49-F238E27FC236}">
                <a16:creationId xmlns:a16="http://schemas.microsoft.com/office/drawing/2014/main" id="{F16ABCBB-108B-41C6-B4E9-B52D3DB23F4E}"/>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tretch/>
        </p:blipFill>
        <p:spPr bwMode="auto">
          <a:xfrm>
            <a:off x="4075255" y="1825625"/>
            <a:ext cx="4041490" cy="4351338"/>
          </a:xfrm>
          <a:prstGeom prst="rect">
            <a:avLst/>
          </a:prstGeom>
          <a:noFill/>
          <a:extLst>
            <a:ext uri="{909E8E84-426E-40DD-AFC4-6F175D3DCCD1}">
              <a14:hiddenFill xmlns:a14="http://schemas.microsoft.com/office/drawing/2010/main">
                <a:solidFill>
                  <a:srgbClr val="FFFFFF"/>
                </a:solidFill>
              </a14:hiddenFill>
            </a:ext>
          </a:extLst>
        </p:spPr>
      </p:pic>
      <p:sp>
        <p:nvSpPr>
          <p:cNvPr id="3" name="Arrow: Down 2">
            <a:extLst>
              <a:ext uri="{FF2B5EF4-FFF2-40B4-BE49-F238E27FC236}">
                <a16:creationId xmlns:a16="http://schemas.microsoft.com/office/drawing/2014/main" id="{22E164D2-5398-413D-931A-DA91D49DB675}"/>
              </a:ext>
            </a:extLst>
          </p:cNvPr>
          <p:cNvSpPr/>
          <p:nvPr/>
        </p:nvSpPr>
        <p:spPr>
          <a:xfrm rot="4483267">
            <a:off x="8280970" y="1970068"/>
            <a:ext cx="2054832" cy="3236360"/>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96898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Large low-shear-velocity provinces - Wikipedia">
            <a:extLst>
              <a:ext uri="{FF2B5EF4-FFF2-40B4-BE49-F238E27FC236}">
                <a16:creationId xmlns:a16="http://schemas.microsoft.com/office/drawing/2014/main" id="{6BABE830-D845-4EFB-8FF1-DBC994D50B1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159544" y="365125"/>
            <a:ext cx="7872912" cy="6127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99463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CEA62-C2AC-41D6-952E-DD442C038F50}"/>
              </a:ext>
            </a:extLst>
          </p:cNvPr>
          <p:cNvSpPr>
            <a:spLocks noGrp="1"/>
          </p:cNvSpPr>
          <p:nvPr>
            <p:ph type="title"/>
          </p:nvPr>
        </p:nvSpPr>
        <p:spPr>
          <a:xfrm>
            <a:off x="187353" y="250031"/>
            <a:ext cx="10515600" cy="1325563"/>
          </a:xfrm>
        </p:spPr>
        <p:txBody>
          <a:bodyPr>
            <a:normAutofit/>
          </a:bodyPr>
          <a:lstStyle/>
          <a:p>
            <a:r>
              <a:rPr lang="en-US" sz="3600" b="1" dirty="0">
                <a:solidFill>
                  <a:srgbClr val="464646"/>
                </a:solidFill>
                <a:latin typeface="Open Sans" panose="020B0606030504020204" pitchFamily="34" charset="0"/>
              </a:rPr>
              <a:t>L</a:t>
            </a:r>
            <a:r>
              <a:rPr lang="en-US" sz="3600" b="1" i="0" dirty="0">
                <a:solidFill>
                  <a:srgbClr val="464646"/>
                </a:solidFill>
                <a:effectLst/>
                <a:latin typeface="Open Sans" panose="020B0606030504020204" pitchFamily="34" charset="0"/>
              </a:rPr>
              <a:t>arge </a:t>
            </a:r>
            <a:r>
              <a:rPr lang="en-US" sz="3600" b="1" dirty="0">
                <a:solidFill>
                  <a:srgbClr val="464646"/>
                </a:solidFill>
                <a:latin typeface="Open Sans" panose="020B0606030504020204" pitchFamily="34" charset="0"/>
              </a:rPr>
              <a:t>L</a:t>
            </a:r>
            <a:r>
              <a:rPr lang="en-US" sz="3600" b="1" i="0" dirty="0">
                <a:solidFill>
                  <a:srgbClr val="464646"/>
                </a:solidFill>
                <a:effectLst/>
                <a:latin typeface="Open Sans" panose="020B0606030504020204" pitchFamily="34" charset="0"/>
              </a:rPr>
              <a:t>ow-Shear-Velocity Province</a:t>
            </a:r>
          </a:p>
        </p:txBody>
      </p:sp>
      <p:sp>
        <p:nvSpPr>
          <p:cNvPr id="3" name="Content Placeholder 2">
            <a:extLst>
              <a:ext uri="{FF2B5EF4-FFF2-40B4-BE49-F238E27FC236}">
                <a16:creationId xmlns:a16="http://schemas.microsoft.com/office/drawing/2014/main" id="{D593C01C-1914-48A6-B17C-438421A6A1A1}"/>
              </a:ext>
            </a:extLst>
          </p:cNvPr>
          <p:cNvSpPr>
            <a:spLocks noGrp="1"/>
          </p:cNvSpPr>
          <p:nvPr>
            <p:ph idx="1"/>
          </p:nvPr>
        </p:nvSpPr>
        <p:spPr/>
        <p:txBody>
          <a:bodyPr/>
          <a:lstStyle/>
          <a:p>
            <a:r>
              <a:rPr lang="en-US" dirty="0">
                <a:solidFill>
                  <a:srgbClr val="464646"/>
                </a:solidFill>
                <a:latin typeface="Open Sans" panose="020B0606030504020204" pitchFamily="34" charset="0"/>
              </a:rPr>
              <a:t>3% slower than the rest of the mantle</a:t>
            </a:r>
          </a:p>
          <a:p>
            <a:r>
              <a:rPr lang="en-US" dirty="0">
                <a:solidFill>
                  <a:srgbClr val="464646"/>
                </a:solidFill>
                <a:latin typeface="Open Sans" panose="020B0606030504020204" pitchFamily="34" charset="0"/>
              </a:rPr>
              <a:t>Thermochemical piles: near antipodal and  equatorial.</a:t>
            </a:r>
          </a:p>
          <a:p>
            <a:r>
              <a:rPr lang="en-US" dirty="0">
                <a:solidFill>
                  <a:srgbClr val="464646"/>
                </a:solidFill>
                <a:latin typeface="Open Sans" panose="020B0606030504020204" pitchFamily="34" charset="0"/>
              </a:rPr>
              <a:t>Their edges are ‘plume generation zones’ and can impact the Wilson cycle.</a:t>
            </a:r>
          </a:p>
          <a:p>
            <a:r>
              <a:rPr lang="en-US" dirty="0">
                <a:solidFill>
                  <a:srgbClr val="464646"/>
                </a:solidFill>
                <a:latin typeface="Open Sans" panose="020B0606030504020204" pitchFamily="34" charset="0"/>
              </a:rPr>
              <a:t>LLSVPs are thermal insulator, making core heating effective at their edges for mantle plumes.</a:t>
            </a:r>
          </a:p>
        </p:txBody>
      </p:sp>
      <p:pic>
        <p:nvPicPr>
          <p:cNvPr id="4" name="Picture 2" descr="Large low-shear-velocity provinces - Wikipedia">
            <a:extLst>
              <a:ext uri="{FF2B5EF4-FFF2-40B4-BE49-F238E27FC236}">
                <a16:creationId xmlns:a16="http://schemas.microsoft.com/office/drawing/2014/main" id="{CBEC64D6-196A-44A8-9696-1D79A2A9A24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9213907" y="0"/>
            <a:ext cx="2978093" cy="231794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onceptual model sketches for proposed compositional structures of Earth's mantle, including &quot;Marble cake&quot;, &quot;Thermo-chemical piles&quot;, and &quot;Mid-mantle blobs&quot; theories.">
            <a:extLst>
              <a:ext uri="{FF2B5EF4-FFF2-40B4-BE49-F238E27FC236}">
                <a16:creationId xmlns:a16="http://schemas.microsoft.com/office/drawing/2014/main" id="{DD309040-95FA-4CC0-95DF-49395E566BD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799" t="33491" r="15149" b="32640"/>
          <a:stretch/>
        </p:blipFill>
        <p:spPr bwMode="auto">
          <a:xfrm>
            <a:off x="9530565" y="5476877"/>
            <a:ext cx="2661435" cy="1381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14233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23BDA-5B81-4872-9AA4-6EBA700E87A6}"/>
              </a:ext>
            </a:extLst>
          </p:cNvPr>
          <p:cNvSpPr>
            <a:spLocks noGrp="1"/>
          </p:cNvSpPr>
          <p:nvPr>
            <p:ph type="title"/>
          </p:nvPr>
        </p:nvSpPr>
        <p:spPr/>
        <p:txBody>
          <a:bodyPr/>
          <a:lstStyle/>
          <a:p>
            <a:r>
              <a:rPr lang="en-US" b="1" i="0" dirty="0">
                <a:solidFill>
                  <a:schemeClr val="tx2">
                    <a:lumMod val="75000"/>
                  </a:schemeClr>
                </a:solidFill>
                <a:effectLst/>
                <a:latin typeface="Open Sans" panose="020B0606030504020204" pitchFamily="34" charset="0"/>
              </a:rPr>
              <a:t>Seismic mantle tomography maps</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18434" name="Picture 2" descr="Surface projected global horizontal seismic S-wave velocity anomaly maps for different mantle depths revealing the two large low shear-wave velocity provinces (LLSVPs).">
            <a:extLst>
              <a:ext uri="{FF2B5EF4-FFF2-40B4-BE49-F238E27FC236}">
                <a16:creationId xmlns:a16="http://schemas.microsoft.com/office/drawing/2014/main" id="{0FBA9E77-E10B-470C-B145-BFAF2891298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458695" y="1825625"/>
            <a:ext cx="927461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18980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23BDA-5B81-4872-9AA4-6EBA700E87A6}"/>
              </a:ext>
            </a:extLst>
          </p:cNvPr>
          <p:cNvSpPr>
            <a:spLocks noGrp="1"/>
          </p:cNvSpPr>
          <p:nvPr>
            <p:ph type="title"/>
          </p:nvPr>
        </p:nvSpPr>
        <p:spPr/>
        <p:txBody>
          <a:bodyPr/>
          <a:lstStyle/>
          <a:p>
            <a:r>
              <a:rPr lang="en-US" b="1" i="0" dirty="0">
                <a:solidFill>
                  <a:schemeClr val="tx2">
                    <a:lumMod val="75000"/>
                  </a:schemeClr>
                </a:solidFill>
                <a:effectLst/>
                <a:latin typeface="Open Sans" panose="020B0606030504020204" pitchFamily="34" charset="0"/>
              </a:rPr>
              <a:t>Seismic mantle tomography maps</a:t>
            </a:r>
            <a:br>
              <a:rPr lang="en-US" b="1" i="0" dirty="0">
                <a:solidFill>
                  <a:srgbClr val="333333"/>
                </a:solidFill>
                <a:effectLst/>
                <a:latin typeface="Open Sans" panose="020B0606030504020204" pitchFamily="34" charset="0"/>
              </a:rPr>
            </a:br>
            <a:endParaRPr lang="en-US" dirty="0"/>
          </a:p>
        </p:txBody>
      </p:sp>
      <p:pic>
        <p:nvPicPr>
          <p:cNvPr id="18434" name="Picture 2" descr="Surface projected global horizontal seismic S-wave velocity anomaly maps for different mantle depths revealing the two large low shear-wave velocity provinces (LLSVPs).">
            <a:extLst>
              <a:ext uri="{FF2B5EF4-FFF2-40B4-BE49-F238E27FC236}">
                <a16:creationId xmlns:a16="http://schemas.microsoft.com/office/drawing/2014/main" id="{0FBA9E77-E10B-470C-B145-BFAF2891298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458695" y="1825625"/>
            <a:ext cx="9274610" cy="43513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DAB8793-D106-415E-B95B-45FC7726EFEB}"/>
              </a:ext>
            </a:extLst>
          </p:cNvPr>
          <p:cNvSpPr txBox="1"/>
          <p:nvPr/>
        </p:nvSpPr>
        <p:spPr>
          <a:xfrm rot="20663027">
            <a:off x="1630095" y="1930647"/>
            <a:ext cx="1138663"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3200" dirty="0"/>
              <a:t>Jason</a:t>
            </a:r>
            <a:endParaRPr lang="en-US" dirty="0"/>
          </a:p>
        </p:txBody>
      </p:sp>
      <p:sp>
        <p:nvSpPr>
          <p:cNvPr id="4" name="TextBox 3">
            <a:extLst>
              <a:ext uri="{FF2B5EF4-FFF2-40B4-BE49-F238E27FC236}">
                <a16:creationId xmlns:a16="http://schemas.microsoft.com/office/drawing/2014/main" id="{6786D944-81A8-4CF1-AF2D-E6DDEE095BF5}"/>
              </a:ext>
            </a:extLst>
          </p:cNvPr>
          <p:cNvSpPr txBox="1"/>
          <p:nvPr/>
        </p:nvSpPr>
        <p:spPr>
          <a:xfrm>
            <a:off x="5637402" y="4001294"/>
            <a:ext cx="1038811" cy="646331"/>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sz="3600" dirty="0" err="1"/>
              <a:t>Tuzo</a:t>
            </a:r>
            <a:endParaRPr lang="en-US" dirty="0"/>
          </a:p>
        </p:txBody>
      </p:sp>
      <p:sp>
        <p:nvSpPr>
          <p:cNvPr id="7" name="TextBox 6">
            <a:extLst>
              <a:ext uri="{FF2B5EF4-FFF2-40B4-BE49-F238E27FC236}">
                <a16:creationId xmlns:a16="http://schemas.microsoft.com/office/drawing/2014/main" id="{1345A9D7-DA75-408A-BDBB-E627CBD7E5BE}"/>
              </a:ext>
            </a:extLst>
          </p:cNvPr>
          <p:cNvSpPr txBox="1"/>
          <p:nvPr/>
        </p:nvSpPr>
        <p:spPr>
          <a:xfrm>
            <a:off x="8718613" y="1904125"/>
            <a:ext cx="1156049"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3200" dirty="0"/>
              <a:t>Jason</a:t>
            </a:r>
            <a:endParaRPr lang="en-US" dirty="0"/>
          </a:p>
        </p:txBody>
      </p:sp>
      <p:sp>
        <p:nvSpPr>
          <p:cNvPr id="9" name="Arrow: Right 8">
            <a:extLst>
              <a:ext uri="{FF2B5EF4-FFF2-40B4-BE49-F238E27FC236}">
                <a16:creationId xmlns:a16="http://schemas.microsoft.com/office/drawing/2014/main" id="{ECC30A5A-63F4-4588-85AE-F4066A6C502A}"/>
              </a:ext>
            </a:extLst>
          </p:cNvPr>
          <p:cNvSpPr/>
          <p:nvPr/>
        </p:nvSpPr>
        <p:spPr>
          <a:xfrm rot="4550175">
            <a:off x="2098915" y="2766719"/>
            <a:ext cx="1200623" cy="484727"/>
          </a:xfrm>
          <a:prstGeom prst="rightArrow">
            <a:avLst>
              <a:gd name="adj1" fmla="val 50000"/>
              <a:gd name="adj2" fmla="val 117285"/>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1" name="Arrow: Right 10">
            <a:extLst>
              <a:ext uri="{FF2B5EF4-FFF2-40B4-BE49-F238E27FC236}">
                <a16:creationId xmlns:a16="http://schemas.microsoft.com/office/drawing/2014/main" id="{276BCA5E-2EB5-49F6-A486-F7EA1BBEF759}"/>
              </a:ext>
            </a:extLst>
          </p:cNvPr>
          <p:cNvSpPr/>
          <p:nvPr/>
        </p:nvSpPr>
        <p:spPr>
          <a:xfrm rot="5400000">
            <a:off x="8929997" y="2846848"/>
            <a:ext cx="1200623" cy="484727"/>
          </a:xfrm>
          <a:prstGeom prst="rightArrow">
            <a:avLst>
              <a:gd name="adj1" fmla="val 50000"/>
              <a:gd name="adj2" fmla="val 117285"/>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63210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33F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6514F-2A3B-4350-99F9-C63221953603}"/>
              </a:ext>
            </a:extLst>
          </p:cNvPr>
          <p:cNvSpPr>
            <a:spLocks noGrp="1"/>
          </p:cNvSpPr>
          <p:nvPr>
            <p:ph type="title"/>
          </p:nvPr>
        </p:nvSpPr>
        <p:spPr/>
        <p:txBody>
          <a:bodyPr/>
          <a:lstStyle/>
          <a:p>
            <a:pPr algn="ctr"/>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Building deep time earth: </a:t>
            </a:r>
            <a:b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en-AU" sz="4000"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A Devonian Example</a:t>
            </a:r>
            <a:endParaRPr lang="en-US"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050" name="Picture 2" descr="Tiktaalik, extinct transitional species between fish and legged animals  from the Late Devonian Period Stock-Illustration | Adobe Stock">
            <a:extLst>
              <a:ext uri="{FF2B5EF4-FFF2-40B4-BE49-F238E27FC236}">
                <a16:creationId xmlns:a16="http://schemas.microsoft.com/office/drawing/2014/main" id="{8D75B1CF-7C9B-416E-8A4F-27B6B7BC9B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7737" y="2156289"/>
            <a:ext cx="10296525"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73238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4BD88-1B71-46D7-859D-1F8ED6C0429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A0DB15B-E99D-402B-B2E6-385B899ED63E}"/>
              </a:ext>
            </a:extLst>
          </p:cNvPr>
          <p:cNvSpPr>
            <a:spLocks noGrp="1"/>
          </p:cNvSpPr>
          <p:nvPr>
            <p:ph idx="1"/>
          </p:nvPr>
        </p:nvSpPr>
        <p:spPr/>
        <p:txBody>
          <a:bodyPr/>
          <a:lstStyle/>
          <a:p>
            <a:endParaRPr lang="en-US"/>
          </a:p>
        </p:txBody>
      </p:sp>
      <p:pic>
        <p:nvPicPr>
          <p:cNvPr id="5122" name="Picture 2">
            <a:extLst>
              <a:ext uri="{FF2B5EF4-FFF2-40B4-BE49-F238E27FC236}">
                <a16:creationId xmlns:a16="http://schemas.microsoft.com/office/drawing/2014/main" id="{EF241A9C-5FC3-4572-B871-C74289B6D3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213" y="0"/>
            <a:ext cx="110775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76395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28E79-C4B1-4502-8BD5-763ED8DB198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15F5A7E-0859-48F6-B039-956C2D937A0D}"/>
              </a:ext>
            </a:extLst>
          </p:cNvPr>
          <p:cNvSpPr>
            <a:spLocks noGrp="1"/>
          </p:cNvSpPr>
          <p:nvPr>
            <p:ph idx="1"/>
          </p:nvPr>
        </p:nvSpPr>
        <p:spPr/>
        <p:txBody>
          <a:bodyPr/>
          <a:lstStyle/>
          <a:p>
            <a:endParaRPr lang="en-US"/>
          </a:p>
        </p:txBody>
      </p:sp>
      <p:pic>
        <p:nvPicPr>
          <p:cNvPr id="19458" name="Picture 2" descr="A sketch outlining the link between the viscous convection within the Earth’s mantle and tectonic surface plate motions.">
            <a:extLst>
              <a:ext uri="{FF2B5EF4-FFF2-40B4-BE49-F238E27FC236}">
                <a16:creationId xmlns:a16="http://schemas.microsoft.com/office/drawing/2014/main" id="{C8B2EA35-49E1-440E-BB50-245803A151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7475" y="0"/>
            <a:ext cx="68754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51434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0567E-CDA8-4548-9FD6-00E88A5FF14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E0E92CE-55AF-43A1-AE63-86766072F2F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13A5798-53FC-47B2-BA86-E323E8AD4D87}"/>
              </a:ext>
            </a:extLst>
          </p:cNvPr>
          <p:cNvPicPr>
            <a:picLocks noChangeAspect="1"/>
          </p:cNvPicPr>
          <p:nvPr/>
        </p:nvPicPr>
        <p:blipFill>
          <a:blip r:embed="rId2"/>
          <a:stretch>
            <a:fillRect/>
          </a:stretch>
        </p:blipFill>
        <p:spPr>
          <a:xfrm>
            <a:off x="1030270" y="705974"/>
            <a:ext cx="10131460" cy="5470989"/>
          </a:xfrm>
          <a:prstGeom prst="rect">
            <a:avLst/>
          </a:prstGeom>
        </p:spPr>
      </p:pic>
    </p:spTree>
    <p:extLst>
      <p:ext uri="{BB962C8B-B14F-4D97-AF65-F5344CB8AC3E}">
        <p14:creationId xmlns:p14="http://schemas.microsoft.com/office/powerpoint/2010/main" val="22425548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Large low-shear-velocity provinces - Wikipedia">
            <a:extLst>
              <a:ext uri="{FF2B5EF4-FFF2-40B4-BE49-F238E27FC236}">
                <a16:creationId xmlns:a16="http://schemas.microsoft.com/office/drawing/2014/main" id="{36D9B2F8-93BD-4507-B6DE-FC3C8C1393EE}"/>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76655" y="418932"/>
            <a:ext cx="7734651" cy="6020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75624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C84D8-A845-4737-AF36-B8770416F38D}"/>
              </a:ext>
            </a:extLst>
          </p:cNvPr>
          <p:cNvSpPr>
            <a:spLocks noGrp="1"/>
          </p:cNvSpPr>
          <p:nvPr>
            <p:ph type="title"/>
          </p:nvPr>
        </p:nvSpPr>
        <p:spPr/>
        <p:txBody>
          <a:bodyPr/>
          <a:lstStyle/>
          <a:p>
            <a:r>
              <a:rPr lang="en-US" b="1" i="0" dirty="0">
                <a:solidFill>
                  <a:schemeClr val="tx2">
                    <a:lumMod val="75000"/>
                  </a:schemeClr>
                </a:solidFill>
                <a:effectLst/>
                <a:latin typeface="Open Sans" panose="020B0606030504020204" pitchFamily="34" charset="0"/>
              </a:rPr>
              <a:t>North East Atlantic Ocean Evolution</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5" name="Content Placeholder 4">
            <a:extLst>
              <a:ext uri="{FF2B5EF4-FFF2-40B4-BE49-F238E27FC236}">
                <a16:creationId xmlns:a16="http://schemas.microsoft.com/office/drawing/2014/main" id="{635210AD-7376-4C6E-8413-9D718670265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13904" y="1825625"/>
            <a:ext cx="4364192" cy="4351338"/>
          </a:xfrm>
        </p:spPr>
      </p:pic>
    </p:spTree>
    <p:extLst>
      <p:ext uri="{BB962C8B-B14F-4D97-AF65-F5344CB8AC3E}">
        <p14:creationId xmlns:p14="http://schemas.microsoft.com/office/powerpoint/2010/main" val="8882153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Origin of the LLSVPs at the base of the mantle is a consequence of plate  tectonics – A petrological and geochemical perspective - ScienceDirect">
            <a:extLst>
              <a:ext uri="{FF2B5EF4-FFF2-40B4-BE49-F238E27FC236}">
                <a16:creationId xmlns:a16="http://schemas.microsoft.com/office/drawing/2014/main" id="{04B4D071-27E6-49C5-B861-8FBB25F0EF9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4102217" cy="66528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CECAA99-7474-4FA7-B7E3-35D409485621}"/>
              </a:ext>
            </a:extLst>
          </p:cNvPr>
          <p:cNvSpPr txBox="1"/>
          <p:nvPr/>
        </p:nvSpPr>
        <p:spPr>
          <a:xfrm>
            <a:off x="4303556" y="1417739"/>
            <a:ext cx="7331974" cy="1200329"/>
          </a:xfrm>
          <a:prstGeom prst="rect">
            <a:avLst/>
          </a:prstGeom>
          <a:noFill/>
        </p:spPr>
        <p:txBody>
          <a:bodyPr wrap="square" rtlCol="0">
            <a:spAutoFit/>
          </a:bodyPr>
          <a:lstStyle/>
          <a:p>
            <a:r>
              <a:rPr lang="en-US" b="0" i="0" dirty="0">
                <a:solidFill>
                  <a:srgbClr val="2E2E2E"/>
                </a:solidFill>
                <a:effectLst/>
                <a:latin typeface="ElsevierGulliver"/>
              </a:rPr>
              <a:t>(1) subduction of the ocean crust of basaltic composition (SOC)to the </a:t>
            </a:r>
            <a:r>
              <a:rPr lang="en-US" b="0" i="0" dirty="0">
                <a:solidFill>
                  <a:srgbClr val="2E2E2E"/>
                </a:solidFill>
                <a:effectLst/>
                <a:latin typeface="ElsevierGulliver"/>
                <a:hlinkClick r:id="rId3" tooltip="Learn more about lower mantle from ScienceDirect's AI-generated Topic Pages"/>
              </a:rPr>
              <a:t>lower mantle</a:t>
            </a:r>
            <a:r>
              <a:rPr lang="en-US" b="0" i="0" dirty="0">
                <a:solidFill>
                  <a:srgbClr val="2E2E2E"/>
                </a:solidFill>
                <a:effectLst/>
                <a:latin typeface="ElsevierGulliver"/>
              </a:rPr>
              <a:t> is irreversible because SOC is denser than the </a:t>
            </a:r>
            <a:r>
              <a:rPr lang="en-US" b="0" i="0" dirty="0">
                <a:solidFill>
                  <a:srgbClr val="2E2E2E"/>
                </a:solidFill>
                <a:effectLst/>
                <a:latin typeface="ElsevierGulliver"/>
                <a:hlinkClick r:id="rId4" tooltip="Learn more about ambience from ScienceDirect's AI-generated Topic Pages"/>
              </a:rPr>
              <a:t>ambience</a:t>
            </a:r>
            <a:r>
              <a:rPr lang="en-US" b="0" i="0" dirty="0">
                <a:solidFill>
                  <a:srgbClr val="2E2E2E"/>
                </a:solidFill>
                <a:effectLst/>
                <a:latin typeface="ElsevierGulliver"/>
              </a:rPr>
              <a:t> of </a:t>
            </a:r>
            <a:r>
              <a:rPr lang="en-US" b="0" i="0" dirty="0" err="1">
                <a:solidFill>
                  <a:srgbClr val="2E2E2E"/>
                </a:solidFill>
                <a:effectLst/>
                <a:latin typeface="ElsevierGulliver"/>
              </a:rPr>
              <a:t>peridotitic</a:t>
            </a:r>
            <a:r>
              <a:rPr lang="en-US" b="0" i="0" dirty="0">
                <a:solidFill>
                  <a:srgbClr val="2E2E2E"/>
                </a:solidFill>
                <a:effectLst/>
                <a:latin typeface="ElsevierGulliver"/>
              </a:rPr>
              <a:t> composition under lower mantle conditions in both solid state and liquid form</a:t>
            </a:r>
            <a:endParaRPr lang="en-US" dirty="0"/>
          </a:p>
        </p:txBody>
      </p:sp>
      <p:sp>
        <p:nvSpPr>
          <p:cNvPr id="5" name="TextBox 4">
            <a:extLst>
              <a:ext uri="{FF2B5EF4-FFF2-40B4-BE49-F238E27FC236}">
                <a16:creationId xmlns:a16="http://schemas.microsoft.com/office/drawing/2014/main" id="{BA524C04-B9D9-4FC9-9F9A-4F90651AEA10}"/>
              </a:ext>
            </a:extLst>
          </p:cNvPr>
          <p:cNvSpPr txBox="1"/>
          <p:nvPr/>
        </p:nvSpPr>
        <p:spPr>
          <a:xfrm>
            <a:off x="4303556" y="446364"/>
            <a:ext cx="6739345" cy="769441"/>
          </a:xfrm>
          <a:prstGeom prst="rect">
            <a:avLst/>
          </a:prstGeom>
          <a:noFill/>
        </p:spPr>
        <p:txBody>
          <a:bodyPr wrap="none" rtlCol="0">
            <a:spAutoFit/>
          </a:bodyPr>
          <a:lstStyle/>
          <a:p>
            <a:r>
              <a:rPr lang="en-US" sz="44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Where, what, and why?</a:t>
            </a:r>
          </a:p>
        </p:txBody>
      </p:sp>
    </p:spTree>
    <p:extLst>
      <p:ext uri="{BB962C8B-B14F-4D97-AF65-F5344CB8AC3E}">
        <p14:creationId xmlns:p14="http://schemas.microsoft.com/office/powerpoint/2010/main" val="17811843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Origin of the LLSVPs at the base of the mantle is a consequence of plate  tectonics – A petrological and geochemical perspective - ScienceDirect">
            <a:extLst>
              <a:ext uri="{FF2B5EF4-FFF2-40B4-BE49-F238E27FC236}">
                <a16:creationId xmlns:a16="http://schemas.microsoft.com/office/drawing/2014/main" id="{04B4D071-27E6-49C5-B861-8FBB25F0EF9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4102217" cy="66528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CECAA99-7474-4FA7-B7E3-35D409485621}"/>
              </a:ext>
            </a:extLst>
          </p:cNvPr>
          <p:cNvSpPr txBox="1"/>
          <p:nvPr/>
        </p:nvSpPr>
        <p:spPr>
          <a:xfrm>
            <a:off x="4303556" y="1417739"/>
            <a:ext cx="7331974" cy="2308324"/>
          </a:xfrm>
          <a:prstGeom prst="rect">
            <a:avLst/>
          </a:prstGeom>
          <a:noFill/>
        </p:spPr>
        <p:txBody>
          <a:bodyPr wrap="square" rtlCol="0">
            <a:spAutoFit/>
          </a:bodyPr>
          <a:lstStyle/>
          <a:p>
            <a:pPr marL="342900" indent="-342900">
              <a:buAutoNum type="arabicParenBoth"/>
            </a:pPr>
            <a:r>
              <a:rPr lang="en-US" b="0" i="0" dirty="0">
                <a:solidFill>
                  <a:srgbClr val="2E2E2E"/>
                </a:solidFill>
                <a:effectLst/>
                <a:latin typeface="ElsevierGulliver"/>
              </a:rPr>
              <a:t>subduction of the ocean crust of basaltic composition (SOC)to the </a:t>
            </a:r>
            <a:r>
              <a:rPr lang="en-US" b="0" i="0" dirty="0">
                <a:solidFill>
                  <a:srgbClr val="2E2E2E"/>
                </a:solidFill>
                <a:effectLst/>
                <a:latin typeface="ElsevierGulliver"/>
                <a:hlinkClick r:id="rId3" tooltip="Learn more about lower mantle from ScienceDirect's AI-generated Topic Pages"/>
              </a:rPr>
              <a:t>lower mantle</a:t>
            </a:r>
            <a:r>
              <a:rPr lang="en-US" b="0" i="0" dirty="0">
                <a:solidFill>
                  <a:srgbClr val="2E2E2E"/>
                </a:solidFill>
                <a:effectLst/>
                <a:latin typeface="ElsevierGulliver"/>
              </a:rPr>
              <a:t> is irreversible because SOC is denser than the </a:t>
            </a:r>
            <a:r>
              <a:rPr lang="en-US" b="0" i="0" dirty="0">
                <a:solidFill>
                  <a:srgbClr val="2E2E2E"/>
                </a:solidFill>
                <a:effectLst/>
                <a:latin typeface="ElsevierGulliver"/>
                <a:hlinkClick r:id="rId4" tooltip="Learn more about ambience from ScienceDirect's AI-generated Topic Pages"/>
              </a:rPr>
              <a:t>ambience</a:t>
            </a:r>
            <a:r>
              <a:rPr lang="en-US" b="0" i="0" dirty="0">
                <a:solidFill>
                  <a:srgbClr val="2E2E2E"/>
                </a:solidFill>
                <a:effectLst/>
                <a:latin typeface="ElsevierGulliver"/>
              </a:rPr>
              <a:t> of </a:t>
            </a:r>
            <a:r>
              <a:rPr lang="en-US" b="0" i="0" dirty="0" err="1">
                <a:solidFill>
                  <a:srgbClr val="2E2E2E"/>
                </a:solidFill>
                <a:effectLst/>
                <a:latin typeface="ElsevierGulliver"/>
              </a:rPr>
              <a:t>peridotitic</a:t>
            </a:r>
            <a:r>
              <a:rPr lang="en-US" b="0" i="0" dirty="0">
                <a:solidFill>
                  <a:srgbClr val="2E2E2E"/>
                </a:solidFill>
                <a:effectLst/>
                <a:latin typeface="ElsevierGulliver"/>
              </a:rPr>
              <a:t> composition under lower mantle conditions in both solid state and liquid form; </a:t>
            </a:r>
          </a:p>
          <a:p>
            <a:pPr marL="342900" indent="-342900">
              <a:buAutoNum type="arabicParenBoth"/>
            </a:pPr>
            <a:endParaRPr lang="en-US" dirty="0">
              <a:solidFill>
                <a:srgbClr val="2E2E2E"/>
              </a:solidFill>
              <a:latin typeface="ElsevierGulliver"/>
            </a:endParaRPr>
          </a:p>
          <a:p>
            <a:pPr marL="342900" indent="-342900">
              <a:buAutoNum type="arabicParenBoth"/>
            </a:pPr>
            <a:r>
              <a:rPr lang="en-US" b="0" i="0" dirty="0">
                <a:solidFill>
                  <a:srgbClr val="2E2E2E"/>
                </a:solidFill>
                <a:effectLst/>
                <a:latin typeface="ElsevierGulliver"/>
              </a:rPr>
              <a:t>SOC is the best candidate for the LLSVPs composition, which are, in turn, the permanent graveyard of SOC.</a:t>
            </a:r>
          </a:p>
          <a:p>
            <a:endParaRPr lang="en-US" dirty="0"/>
          </a:p>
        </p:txBody>
      </p:sp>
      <p:sp>
        <p:nvSpPr>
          <p:cNvPr id="6" name="TextBox 5">
            <a:extLst>
              <a:ext uri="{FF2B5EF4-FFF2-40B4-BE49-F238E27FC236}">
                <a16:creationId xmlns:a16="http://schemas.microsoft.com/office/drawing/2014/main" id="{B95F9289-FE2F-479B-9295-42EB5DFCE971}"/>
              </a:ext>
            </a:extLst>
          </p:cNvPr>
          <p:cNvSpPr txBox="1"/>
          <p:nvPr/>
        </p:nvSpPr>
        <p:spPr>
          <a:xfrm>
            <a:off x="4303556" y="446364"/>
            <a:ext cx="6739345" cy="769441"/>
          </a:xfrm>
          <a:prstGeom prst="rect">
            <a:avLst/>
          </a:prstGeom>
          <a:noFill/>
        </p:spPr>
        <p:txBody>
          <a:bodyPr wrap="none" rtlCol="0">
            <a:spAutoFit/>
          </a:bodyPr>
          <a:lstStyle/>
          <a:p>
            <a:r>
              <a:rPr lang="en-US" sz="44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Where, what, and why?</a:t>
            </a:r>
          </a:p>
        </p:txBody>
      </p:sp>
    </p:spTree>
    <p:extLst>
      <p:ext uri="{BB962C8B-B14F-4D97-AF65-F5344CB8AC3E}">
        <p14:creationId xmlns:p14="http://schemas.microsoft.com/office/powerpoint/2010/main" val="36762256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Origin of the LLSVPs at the base of the mantle is a consequence of plate  tectonics – A petrological and geochemical perspective - ScienceDirect">
            <a:extLst>
              <a:ext uri="{FF2B5EF4-FFF2-40B4-BE49-F238E27FC236}">
                <a16:creationId xmlns:a16="http://schemas.microsoft.com/office/drawing/2014/main" id="{04B4D071-27E6-49C5-B861-8FBB25F0EF9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4102217" cy="66528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CECAA99-7474-4FA7-B7E3-35D409485621}"/>
              </a:ext>
            </a:extLst>
          </p:cNvPr>
          <p:cNvSpPr txBox="1"/>
          <p:nvPr/>
        </p:nvSpPr>
        <p:spPr>
          <a:xfrm>
            <a:off x="4303556" y="1417739"/>
            <a:ext cx="7331974" cy="3693319"/>
          </a:xfrm>
          <a:prstGeom prst="rect">
            <a:avLst/>
          </a:prstGeom>
          <a:noFill/>
        </p:spPr>
        <p:txBody>
          <a:bodyPr wrap="square" rtlCol="0">
            <a:spAutoFit/>
          </a:bodyPr>
          <a:lstStyle/>
          <a:p>
            <a:pPr marL="342900" indent="-342900">
              <a:buAutoNum type="arabicParenBoth"/>
            </a:pPr>
            <a:r>
              <a:rPr lang="en-US" b="0" i="0" dirty="0">
                <a:solidFill>
                  <a:srgbClr val="2E2E2E"/>
                </a:solidFill>
                <a:effectLst/>
                <a:latin typeface="ElsevierGulliver"/>
              </a:rPr>
              <a:t>subduction of the ocean crust of basaltic composition (SOC)to the </a:t>
            </a:r>
            <a:r>
              <a:rPr lang="en-US" b="0" i="0" dirty="0">
                <a:solidFill>
                  <a:srgbClr val="2E2E2E"/>
                </a:solidFill>
                <a:effectLst/>
                <a:latin typeface="ElsevierGulliver"/>
                <a:hlinkClick r:id="rId3" tooltip="Learn more about lower mantle from ScienceDirect's AI-generated Topic Pages"/>
              </a:rPr>
              <a:t>lower mantle</a:t>
            </a:r>
            <a:r>
              <a:rPr lang="en-US" b="0" i="0" dirty="0">
                <a:solidFill>
                  <a:srgbClr val="2E2E2E"/>
                </a:solidFill>
                <a:effectLst/>
                <a:latin typeface="ElsevierGulliver"/>
              </a:rPr>
              <a:t> is irreversible because SOC is denser than the </a:t>
            </a:r>
            <a:r>
              <a:rPr lang="en-US" b="0" i="0" dirty="0">
                <a:solidFill>
                  <a:srgbClr val="2E2E2E"/>
                </a:solidFill>
                <a:effectLst/>
                <a:latin typeface="ElsevierGulliver"/>
                <a:hlinkClick r:id="rId4" tooltip="Learn more about ambience from ScienceDirect's AI-generated Topic Pages"/>
              </a:rPr>
              <a:t>ambience</a:t>
            </a:r>
            <a:r>
              <a:rPr lang="en-US" b="0" i="0" dirty="0">
                <a:solidFill>
                  <a:srgbClr val="2E2E2E"/>
                </a:solidFill>
                <a:effectLst/>
                <a:latin typeface="ElsevierGulliver"/>
              </a:rPr>
              <a:t> of </a:t>
            </a:r>
            <a:r>
              <a:rPr lang="en-US" b="0" i="0" dirty="0" err="1">
                <a:solidFill>
                  <a:srgbClr val="2E2E2E"/>
                </a:solidFill>
                <a:effectLst/>
                <a:latin typeface="ElsevierGulliver"/>
              </a:rPr>
              <a:t>peridotitic</a:t>
            </a:r>
            <a:r>
              <a:rPr lang="en-US" b="0" i="0" dirty="0">
                <a:solidFill>
                  <a:srgbClr val="2E2E2E"/>
                </a:solidFill>
                <a:effectLst/>
                <a:latin typeface="ElsevierGulliver"/>
              </a:rPr>
              <a:t> composition under lower mantle conditions in both solid state and liquid form; </a:t>
            </a:r>
          </a:p>
          <a:p>
            <a:pPr marL="342900" indent="-342900">
              <a:buAutoNum type="arabicParenBoth"/>
            </a:pPr>
            <a:endParaRPr lang="en-US" dirty="0">
              <a:solidFill>
                <a:srgbClr val="2E2E2E"/>
              </a:solidFill>
              <a:latin typeface="ElsevierGulliver"/>
            </a:endParaRPr>
          </a:p>
          <a:p>
            <a:pPr marL="342900" indent="-342900">
              <a:buAutoNum type="arabicParenBoth"/>
            </a:pPr>
            <a:r>
              <a:rPr lang="en-US" b="0" i="0" dirty="0">
                <a:solidFill>
                  <a:srgbClr val="2E2E2E"/>
                </a:solidFill>
                <a:effectLst/>
                <a:latin typeface="ElsevierGulliver"/>
              </a:rPr>
              <a:t>SOC is the best candidate for the LLSVPs composition, which are, in turn, the permanent graveyard of SOC.</a:t>
            </a:r>
          </a:p>
          <a:p>
            <a:pPr marL="342900" indent="-342900">
              <a:buAutoNum type="arabicParenBoth"/>
            </a:pPr>
            <a:endParaRPr lang="en-US" dirty="0">
              <a:solidFill>
                <a:srgbClr val="2E2E2E"/>
              </a:solidFill>
              <a:latin typeface="ElsevierGulliver"/>
            </a:endParaRPr>
          </a:p>
          <a:p>
            <a:pPr marL="342900" indent="-342900">
              <a:buAutoNum type="arabicParenBoth"/>
            </a:pPr>
            <a:r>
              <a:rPr lang="en-US" b="0" i="0" dirty="0">
                <a:solidFill>
                  <a:srgbClr val="2E2E2E"/>
                </a:solidFill>
                <a:effectLst/>
                <a:latin typeface="ElsevierGulliver"/>
              </a:rPr>
              <a:t>the LLSVPs act as thermal </a:t>
            </a:r>
            <a:r>
              <a:rPr lang="en-US" b="0" i="0" dirty="0">
                <a:solidFill>
                  <a:srgbClr val="2E2E2E"/>
                </a:solidFill>
                <a:effectLst/>
                <a:latin typeface="ElsevierGulliver"/>
                <a:hlinkClick r:id="rId5" tooltip="Learn more about insulators from ScienceDirect's AI-generated Topic Pages"/>
              </a:rPr>
              <a:t>insulators</a:t>
            </a:r>
            <a:r>
              <a:rPr lang="en-US" b="0" i="0" dirty="0">
                <a:solidFill>
                  <a:srgbClr val="2E2E2E"/>
                </a:solidFill>
                <a:effectLst/>
                <a:latin typeface="ElsevierGulliver"/>
              </a:rPr>
              <a:t>, making core-heating induced mantle diapirs or plumes initiated at their edges, which explains why the </a:t>
            </a:r>
            <a:r>
              <a:rPr lang="en-US" b="0" i="0" dirty="0">
                <a:solidFill>
                  <a:srgbClr val="2E2E2E"/>
                </a:solidFill>
                <a:effectLst/>
                <a:latin typeface="ElsevierGulliver"/>
                <a:hlinkClick r:id="rId6" tooltip="Learn more about large igneous provinces from ScienceDirect's AI-generated Topic Pages"/>
              </a:rPr>
              <a:t>large igneous provinces</a:t>
            </a:r>
            <a:r>
              <a:rPr lang="en-US" b="0" i="0" dirty="0">
                <a:solidFill>
                  <a:srgbClr val="2E2E2E"/>
                </a:solidFill>
                <a:effectLst/>
                <a:latin typeface="ElsevierGulliver"/>
              </a:rPr>
              <a:t> (LIPs) are associated with the edges of the LLSVPs</a:t>
            </a:r>
          </a:p>
          <a:p>
            <a:endParaRPr lang="en-US" dirty="0"/>
          </a:p>
        </p:txBody>
      </p:sp>
      <p:sp>
        <p:nvSpPr>
          <p:cNvPr id="6" name="TextBox 5">
            <a:extLst>
              <a:ext uri="{FF2B5EF4-FFF2-40B4-BE49-F238E27FC236}">
                <a16:creationId xmlns:a16="http://schemas.microsoft.com/office/drawing/2014/main" id="{822F8002-C0DB-4179-A369-232E7382C5E7}"/>
              </a:ext>
            </a:extLst>
          </p:cNvPr>
          <p:cNvSpPr txBox="1"/>
          <p:nvPr/>
        </p:nvSpPr>
        <p:spPr>
          <a:xfrm>
            <a:off x="4303556" y="446364"/>
            <a:ext cx="6739345" cy="769441"/>
          </a:xfrm>
          <a:prstGeom prst="rect">
            <a:avLst/>
          </a:prstGeom>
          <a:noFill/>
        </p:spPr>
        <p:txBody>
          <a:bodyPr wrap="none" rtlCol="0">
            <a:spAutoFit/>
          </a:bodyPr>
          <a:lstStyle/>
          <a:p>
            <a:r>
              <a:rPr lang="en-US" sz="44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Where, what, and why?</a:t>
            </a:r>
          </a:p>
        </p:txBody>
      </p:sp>
    </p:spTree>
    <p:extLst>
      <p:ext uri="{BB962C8B-B14F-4D97-AF65-F5344CB8AC3E}">
        <p14:creationId xmlns:p14="http://schemas.microsoft.com/office/powerpoint/2010/main" val="41635049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Origin of the LLSVPs at the base of the mantle is a consequence of plate  tectonics – A petrological and geochemical perspective - ScienceDirect">
            <a:extLst>
              <a:ext uri="{FF2B5EF4-FFF2-40B4-BE49-F238E27FC236}">
                <a16:creationId xmlns:a16="http://schemas.microsoft.com/office/drawing/2014/main" id="{04B4D071-27E6-49C5-B861-8FBB25F0EF9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4102217" cy="66528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CECAA99-7474-4FA7-B7E3-35D409485621}"/>
              </a:ext>
            </a:extLst>
          </p:cNvPr>
          <p:cNvSpPr txBox="1"/>
          <p:nvPr/>
        </p:nvSpPr>
        <p:spPr>
          <a:xfrm>
            <a:off x="4303556" y="1417739"/>
            <a:ext cx="7331974" cy="4801314"/>
          </a:xfrm>
          <a:prstGeom prst="rect">
            <a:avLst/>
          </a:prstGeom>
          <a:noFill/>
        </p:spPr>
        <p:txBody>
          <a:bodyPr wrap="square" rtlCol="0">
            <a:spAutoFit/>
          </a:bodyPr>
          <a:lstStyle/>
          <a:p>
            <a:pPr marL="342900" indent="-342900">
              <a:buAutoNum type="arabicParenBoth"/>
            </a:pPr>
            <a:r>
              <a:rPr lang="en-US" b="0" i="0" dirty="0">
                <a:solidFill>
                  <a:srgbClr val="2E2E2E"/>
                </a:solidFill>
                <a:effectLst/>
                <a:latin typeface="ElsevierGulliver"/>
              </a:rPr>
              <a:t>subduction of the ocean crust of basaltic composition (SOC)to the </a:t>
            </a:r>
            <a:r>
              <a:rPr lang="en-US" b="0" i="0" dirty="0">
                <a:solidFill>
                  <a:srgbClr val="2E2E2E"/>
                </a:solidFill>
                <a:effectLst/>
                <a:latin typeface="ElsevierGulliver"/>
                <a:hlinkClick r:id="rId3" tooltip="Learn more about lower mantle from ScienceDirect's AI-generated Topic Pages"/>
              </a:rPr>
              <a:t>lower mantle</a:t>
            </a:r>
            <a:r>
              <a:rPr lang="en-US" b="0" i="0" dirty="0">
                <a:solidFill>
                  <a:srgbClr val="2E2E2E"/>
                </a:solidFill>
                <a:effectLst/>
                <a:latin typeface="ElsevierGulliver"/>
              </a:rPr>
              <a:t> is irreversible because SOC is denser than the </a:t>
            </a:r>
            <a:r>
              <a:rPr lang="en-US" b="0" i="0" dirty="0">
                <a:solidFill>
                  <a:srgbClr val="2E2E2E"/>
                </a:solidFill>
                <a:effectLst/>
                <a:latin typeface="ElsevierGulliver"/>
                <a:hlinkClick r:id="rId4" tooltip="Learn more about ambience from ScienceDirect's AI-generated Topic Pages"/>
              </a:rPr>
              <a:t>ambience</a:t>
            </a:r>
            <a:r>
              <a:rPr lang="en-US" b="0" i="0" dirty="0">
                <a:solidFill>
                  <a:srgbClr val="2E2E2E"/>
                </a:solidFill>
                <a:effectLst/>
                <a:latin typeface="ElsevierGulliver"/>
              </a:rPr>
              <a:t> of </a:t>
            </a:r>
            <a:r>
              <a:rPr lang="en-US" b="0" i="0" dirty="0" err="1">
                <a:solidFill>
                  <a:srgbClr val="2E2E2E"/>
                </a:solidFill>
                <a:effectLst/>
                <a:latin typeface="ElsevierGulliver"/>
              </a:rPr>
              <a:t>peridotitic</a:t>
            </a:r>
            <a:r>
              <a:rPr lang="en-US" b="0" i="0" dirty="0">
                <a:solidFill>
                  <a:srgbClr val="2E2E2E"/>
                </a:solidFill>
                <a:effectLst/>
                <a:latin typeface="ElsevierGulliver"/>
              </a:rPr>
              <a:t> composition under lower mantle conditions in both solid state and liquid form; </a:t>
            </a:r>
          </a:p>
          <a:p>
            <a:pPr marL="342900" indent="-342900">
              <a:buAutoNum type="arabicParenBoth"/>
            </a:pPr>
            <a:endParaRPr lang="en-US" dirty="0">
              <a:solidFill>
                <a:srgbClr val="2E2E2E"/>
              </a:solidFill>
              <a:latin typeface="ElsevierGulliver"/>
            </a:endParaRPr>
          </a:p>
          <a:p>
            <a:pPr marL="342900" indent="-342900">
              <a:buAutoNum type="arabicParenBoth"/>
            </a:pPr>
            <a:r>
              <a:rPr lang="en-US" b="0" i="0" dirty="0">
                <a:solidFill>
                  <a:srgbClr val="2E2E2E"/>
                </a:solidFill>
                <a:effectLst/>
                <a:latin typeface="ElsevierGulliver"/>
              </a:rPr>
              <a:t>SOC is the best candidate for the LLSVPs composition, which are, in turn, the permanent graveyard of SOC.</a:t>
            </a:r>
          </a:p>
          <a:p>
            <a:pPr marL="342900" indent="-342900">
              <a:buAutoNum type="arabicParenBoth"/>
            </a:pPr>
            <a:endParaRPr lang="en-US" dirty="0">
              <a:solidFill>
                <a:srgbClr val="2E2E2E"/>
              </a:solidFill>
              <a:latin typeface="ElsevierGulliver"/>
            </a:endParaRPr>
          </a:p>
          <a:p>
            <a:pPr marL="342900" indent="-342900">
              <a:buAutoNum type="arabicParenBoth"/>
            </a:pPr>
            <a:r>
              <a:rPr lang="en-US" b="0" i="0" dirty="0">
                <a:solidFill>
                  <a:srgbClr val="2E2E2E"/>
                </a:solidFill>
                <a:effectLst/>
                <a:latin typeface="ElsevierGulliver"/>
              </a:rPr>
              <a:t>the LLSVPs act as thermal </a:t>
            </a:r>
            <a:r>
              <a:rPr lang="en-US" b="0" i="0" dirty="0">
                <a:solidFill>
                  <a:srgbClr val="2E2E2E"/>
                </a:solidFill>
                <a:effectLst/>
                <a:latin typeface="ElsevierGulliver"/>
                <a:hlinkClick r:id="rId5" tooltip="Learn more about insulators from ScienceDirect's AI-generated Topic Pages"/>
              </a:rPr>
              <a:t>insulators</a:t>
            </a:r>
            <a:r>
              <a:rPr lang="en-US" b="0" i="0" dirty="0">
                <a:solidFill>
                  <a:srgbClr val="2E2E2E"/>
                </a:solidFill>
                <a:effectLst/>
                <a:latin typeface="ElsevierGulliver"/>
              </a:rPr>
              <a:t>, making core-heating induced mantle diapirs or plumes initiated at their edges, which explains why the </a:t>
            </a:r>
            <a:r>
              <a:rPr lang="en-US" b="0" i="0" dirty="0">
                <a:solidFill>
                  <a:srgbClr val="2E2E2E"/>
                </a:solidFill>
                <a:effectLst/>
                <a:latin typeface="ElsevierGulliver"/>
                <a:hlinkClick r:id="rId6" tooltip="Learn more about large igneous provinces from ScienceDirect's AI-generated Topic Pages"/>
              </a:rPr>
              <a:t>large igneous provinces</a:t>
            </a:r>
            <a:r>
              <a:rPr lang="en-US" b="0" i="0" dirty="0">
                <a:solidFill>
                  <a:srgbClr val="2E2E2E"/>
                </a:solidFill>
                <a:effectLst/>
                <a:latin typeface="ElsevierGulliver"/>
              </a:rPr>
              <a:t> (LIPs) are associated with the edges of the LLSVPs</a:t>
            </a:r>
          </a:p>
          <a:p>
            <a:pPr marL="342900" indent="-342900">
              <a:buAutoNum type="arabicParenBoth"/>
            </a:pPr>
            <a:endParaRPr lang="en-US" dirty="0">
              <a:solidFill>
                <a:srgbClr val="2E2E2E"/>
              </a:solidFill>
              <a:latin typeface="ElsevierGulliver"/>
            </a:endParaRPr>
          </a:p>
          <a:p>
            <a:pPr marL="342900" indent="-342900">
              <a:buAutoNum type="arabicParenBoth"/>
            </a:pPr>
            <a:r>
              <a:rPr lang="en-US" b="0" i="0" dirty="0">
                <a:solidFill>
                  <a:srgbClr val="2E2E2E"/>
                </a:solidFill>
                <a:effectLst/>
                <a:latin typeface="ElsevierGulliver"/>
              </a:rPr>
              <a:t>The antipodal positioning of Jason and </a:t>
            </a:r>
            <a:r>
              <a:rPr lang="en-US" b="0" i="0" dirty="0" err="1">
                <a:solidFill>
                  <a:srgbClr val="2E2E2E"/>
                </a:solidFill>
                <a:effectLst/>
                <a:latin typeface="ElsevierGulliver"/>
              </a:rPr>
              <a:t>Tuzo</a:t>
            </a:r>
            <a:r>
              <a:rPr lang="en-US" b="0" i="0" dirty="0">
                <a:solidFill>
                  <a:srgbClr val="2E2E2E"/>
                </a:solidFill>
                <a:effectLst/>
                <a:latin typeface="ElsevierGulliver"/>
              </a:rPr>
              <a:t> represents the optimal momentum of inertia, which explains why the LLSVPs are stable in the spinning Earth.</a:t>
            </a:r>
          </a:p>
          <a:p>
            <a:endParaRPr lang="en-US" dirty="0"/>
          </a:p>
        </p:txBody>
      </p:sp>
      <p:sp>
        <p:nvSpPr>
          <p:cNvPr id="6" name="TextBox 5">
            <a:extLst>
              <a:ext uri="{FF2B5EF4-FFF2-40B4-BE49-F238E27FC236}">
                <a16:creationId xmlns:a16="http://schemas.microsoft.com/office/drawing/2014/main" id="{02B35E96-C5EE-4C09-BBB8-9568E81D684E}"/>
              </a:ext>
            </a:extLst>
          </p:cNvPr>
          <p:cNvSpPr txBox="1"/>
          <p:nvPr/>
        </p:nvSpPr>
        <p:spPr>
          <a:xfrm>
            <a:off x="4303556" y="446364"/>
            <a:ext cx="6739345" cy="769441"/>
          </a:xfrm>
          <a:prstGeom prst="rect">
            <a:avLst/>
          </a:prstGeom>
          <a:noFill/>
        </p:spPr>
        <p:txBody>
          <a:bodyPr wrap="none" rtlCol="0">
            <a:spAutoFit/>
          </a:bodyPr>
          <a:lstStyle/>
          <a:p>
            <a:r>
              <a:rPr lang="en-US" sz="44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Where, what, and why?</a:t>
            </a:r>
          </a:p>
        </p:txBody>
      </p:sp>
    </p:spTree>
    <p:extLst>
      <p:ext uri="{BB962C8B-B14F-4D97-AF65-F5344CB8AC3E}">
        <p14:creationId xmlns:p14="http://schemas.microsoft.com/office/powerpoint/2010/main" val="2869844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Origin of the LLSVPs at the base of the mantle is a consequence of plate  tectonics – A petrological and geochemical perspective - ScienceDirect">
            <a:extLst>
              <a:ext uri="{FF2B5EF4-FFF2-40B4-BE49-F238E27FC236}">
                <a16:creationId xmlns:a16="http://schemas.microsoft.com/office/drawing/2014/main" id="{04B4D071-27E6-49C5-B861-8FBB25F0EF9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0" y="0"/>
            <a:ext cx="4102217" cy="66528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CECAA99-7474-4FA7-B7E3-35D409485621}"/>
              </a:ext>
            </a:extLst>
          </p:cNvPr>
          <p:cNvSpPr txBox="1"/>
          <p:nvPr/>
        </p:nvSpPr>
        <p:spPr>
          <a:xfrm>
            <a:off x="4303556" y="1417739"/>
            <a:ext cx="7331974" cy="4801314"/>
          </a:xfrm>
          <a:prstGeom prst="rect">
            <a:avLst/>
          </a:prstGeom>
          <a:noFill/>
        </p:spPr>
        <p:txBody>
          <a:bodyPr wrap="square" rtlCol="0">
            <a:spAutoFit/>
          </a:bodyPr>
          <a:lstStyle/>
          <a:p>
            <a:pPr marL="342900" indent="-342900">
              <a:buAutoNum type="arabicParenBoth"/>
            </a:pPr>
            <a:r>
              <a:rPr lang="en-US" b="0" i="0" dirty="0">
                <a:solidFill>
                  <a:schemeClr val="bg2">
                    <a:lumMod val="75000"/>
                  </a:schemeClr>
                </a:solidFill>
                <a:effectLst/>
                <a:latin typeface="ElsevierGulliver"/>
              </a:rPr>
              <a:t>subduction of the ocean crust of basaltic composition (SOC)to the </a:t>
            </a:r>
            <a:r>
              <a:rPr lang="en-US" b="0" i="0" dirty="0">
                <a:solidFill>
                  <a:schemeClr val="bg2">
                    <a:lumMod val="75000"/>
                  </a:schemeClr>
                </a:solidFill>
                <a:effectLst/>
                <a:latin typeface="ElsevierGulliver"/>
                <a:hlinkClick r:id="rId4" tooltip="Learn more about lower mantle from ScienceDirect's AI-generated Topic Pages">
                  <a:extLst>
                    <a:ext uri="{A12FA001-AC4F-418D-AE19-62706E023703}">
                      <ahyp:hlinkClr xmlns:ahyp="http://schemas.microsoft.com/office/drawing/2018/hyperlinkcolor" val="tx"/>
                    </a:ext>
                  </a:extLst>
                </a:hlinkClick>
              </a:rPr>
              <a:t>lower mantle</a:t>
            </a:r>
            <a:r>
              <a:rPr lang="en-US" b="0" i="0" dirty="0">
                <a:solidFill>
                  <a:schemeClr val="bg2">
                    <a:lumMod val="75000"/>
                  </a:schemeClr>
                </a:solidFill>
                <a:effectLst/>
                <a:latin typeface="ElsevierGulliver"/>
              </a:rPr>
              <a:t> is irreversible because SOC is denser than the </a:t>
            </a:r>
            <a:r>
              <a:rPr lang="en-US" b="0" i="0" dirty="0">
                <a:solidFill>
                  <a:schemeClr val="bg2">
                    <a:lumMod val="75000"/>
                  </a:schemeClr>
                </a:solidFill>
                <a:effectLst/>
                <a:latin typeface="ElsevierGulliver"/>
                <a:hlinkClick r:id="rId5" tooltip="Learn more about ambience from ScienceDirect's AI-generated Topic Pages">
                  <a:extLst>
                    <a:ext uri="{A12FA001-AC4F-418D-AE19-62706E023703}">
                      <ahyp:hlinkClr xmlns:ahyp="http://schemas.microsoft.com/office/drawing/2018/hyperlinkcolor" val="tx"/>
                    </a:ext>
                  </a:extLst>
                </a:hlinkClick>
              </a:rPr>
              <a:t>ambience</a:t>
            </a:r>
            <a:r>
              <a:rPr lang="en-US" b="0" i="0" dirty="0">
                <a:solidFill>
                  <a:schemeClr val="bg2">
                    <a:lumMod val="75000"/>
                  </a:schemeClr>
                </a:solidFill>
                <a:effectLst/>
                <a:latin typeface="ElsevierGulliver"/>
              </a:rPr>
              <a:t> of </a:t>
            </a:r>
            <a:r>
              <a:rPr lang="en-US" b="0" i="0" dirty="0" err="1">
                <a:solidFill>
                  <a:schemeClr val="bg2">
                    <a:lumMod val="75000"/>
                  </a:schemeClr>
                </a:solidFill>
                <a:effectLst/>
                <a:latin typeface="ElsevierGulliver"/>
              </a:rPr>
              <a:t>peridotitic</a:t>
            </a:r>
            <a:r>
              <a:rPr lang="en-US" b="0" i="0" dirty="0">
                <a:solidFill>
                  <a:schemeClr val="bg2">
                    <a:lumMod val="75000"/>
                  </a:schemeClr>
                </a:solidFill>
                <a:effectLst/>
                <a:latin typeface="ElsevierGulliver"/>
              </a:rPr>
              <a:t> composition under lower mantle conditions in both solid state and liquid form; </a:t>
            </a:r>
          </a:p>
          <a:p>
            <a:pPr marL="342900" indent="-342900">
              <a:buAutoNum type="arabicParenBoth"/>
            </a:pPr>
            <a:endParaRPr lang="en-US" dirty="0">
              <a:solidFill>
                <a:schemeClr val="bg2">
                  <a:lumMod val="75000"/>
                </a:schemeClr>
              </a:solidFill>
              <a:latin typeface="ElsevierGulliver"/>
            </a:endParaRPr>
          </a:p>
          <a:p>
            <a:pPr marL="342900" indent="-342900">
              <a:buAutoNum type="arabicParenBoth"/>
            </a:pPr>
            <a:r>
              <a:rPr lang="en-US" b="0" i="0" dirty="0">
                <a:solidFill>
                  <a:schemeClr val="bg2">
                    <a:lumMod val="75000"/>
                  </a:schemeClr>
                </a:solidFill>
                <a:effectLst/>
                <a:latin typeface="ElsevierGulliver"/>
              </a:rPr>
              <a:t>SOC is the best candidate for the LLSVPs composition, which are, in turn, the permanent graveyard of SOC.</a:t>
            </a:r>
          </a:p>
          <a:p>
            <a:pPr marL="342900" indent="-342900">
              <a:buAutoNum type="arabicParenBoth"/>
            </a:pPr>
            <a:endParaRPr lang="en-US" dirty="0">
              <a:solidFill>
                <a:schemeClr val="bg2">
                  <a:lumMod val="75000"/>
                </a:schemeClr>
              </a:solidFill>
              <a:latin typeface="ElsevierGulliver"/>
            </a:endParaRPr>
          </a:p>
          <a:p>
            <a:pPr marL="342900" indent="-342900">
              <a:buAutoNum type="arabicParenBoth"/>
            </a:pPr>
            <a:r>
              <a:rPr lang="en-US" b="0" i="0" dirty="0">
                <a:solidFill>
                  <a:schemeClr val="bg2">
                    <a:lumMod val="75000"/>
                  </a:schemeClr>
                </a:solidFill>
                <a:effectLst/>
                <a:latin typeface="ElsevierGulliver"/>
              </a:rPr>
              <a:t>the LLSVPs act as thermal </a:t>
            </a:r>
            <a:r>
              <a:rPr lang="en-US" b="0" i="0" dirty="0">
                <a:solidFill>
                  <a:schemeClr val="bg2">
                    <a:lumMod val="75000"/>
                  </a:schemeClr>
                </a:solidFill>
                <a:effectLst/>
                <a:latin typeface="ElsevierGulliver"/>
                <a:hlinkClick r:id="rId6" tooltip="Learn more about insulators from ScienceDirect's AI-generated Topic Pages">
                  <a:extLst>
                    <a:ext uri="{A12FA001-AC4F-418D-AE19-62706E023703}">
                      <ahyp:hlinkClr xmlns:ahyp="http://schemas.microsoft.com/office/drawing/2018/hyperlinkcolor" val="tx"/>
                    </a:ext>
                  </a:extLst>
                </a:hlinkClick>
              </a:rPr>
              <a:t>insulators</a:t>
            </a:r>
            <a:r>
              <a:rPr lang="en-US" b="0" i="0" dirty="0">
                <a:solidFill>
                  <a:schemeClr val="bg2">
                    <a:lumMod val="75000"/>
                  </a:schemeClr>
                </a:solidFill>
                <a:effectLst/>
                <a:latin typeface="ElsevierGulliver"/>
              </a:rPr>
              <a:t>, making core-heating induced mantle diapirs or plumes initiated at their edges, which explains why the </a:t>
            </a:r>
            <a:r>
              <a:rPr lang="en-US" b="0" i="0" dirty="0">
                <a:solidFill>
                  <a:schemeClr val="bg2">
                    <a:lumMod val="75000"/>
                  </a:schemeClr>
                </a:solidFill>
                <a:effectLst/>
                <a:latin typeface="ElsevierGulliver"/>
                <a:hlinkClick r:id="rId7" tooltip="Learn more about large igneous provinces from ScienceDirect's AI-generated Topic Pages">
                  <a:extLst>
                    <a:ext uri="{A12FA001-AC4F-418D-AE19-62706E023703}">
                      <ahyp:hlinkClr xmlns:ahyp="http://schemas.microsoft.com/office/drawing/2018/hyperlinkcolor" val="tx"/>
                    </a:ext>
                  </a:extLst>
                </a:hlinkClick>
              </a:rPr>
              <a:t>large igneous provinces</a:t>
            </a:r>
            <a:r>
              <a:rPr lang="en-US" b="0" i="0" dirty="0">
                <a:solidFill>
                  <a:schemeClr val="bg2">
                    <a:lumMod val="75000"/>
                  </a:schemeClr>
                </a:solidFill>
                <a:effectLst/>
                <a:latin typeface="ElsevierGulliver"/>
              </a:rPr>
              <a:t> (LIPs) are associated with the edges of the LLSVPs</a:t>
            </a:r>
          </a:p>
          <a:p>
            <a:pPr marL="342900" indent="-342900">
              <a:buAutoNum type="arabicParenBoth"/>
            </a:pPr>
            <a:endParaRPr lang="en-US" dirty="0">
              <a:solidFill>
                <a:schemeClr val="bg2">
                  <a:lumMod val="75000"/>
                </a:schemeClr>
              </a:solidFill>
              <a:latin typeface="ElsevierGulliver"/>
            </a:endParaRPr>
          </a:p>
          <a:p>
            <a:pPr marL="342900" indent="-342900">
              <a:buAutoNum type="arabicParenBoth"/>
            </a:pPr>
            <a:r>
              <a:rPr lang="en-US" b="0" i="0" dirty="0">
                <a:solidFill>
                  <a:schemeClr val="bg2">
                    <a:lumMod val="75000"/>
                  </a:schemeClr>
                </a:solidFill>
                <a:effectLst/>
                <a:latin typeface="ElsevierGulliver"/>
              </a:rPr>
              <a:t>The antipodal positioning of Jason and </a:t>
            </a:r>
            <a:r>
              <a:rPr lang="en-US" b="0" i="0" dirty="0" err="1">
                <a:solidFill>
                  <a:schemeClr val="bg2">
                    <a:lumMod val="75000"/>
                  </a:schemeClr>
                </a:solidFill>
                <a:effectLst/>
                <a:latin typeface="ElsevierGulliver"/>
              </a:rPr>
              <a:t>Tuzo</a:t>
            </a:r>
            <a:r>
              <a:rPr lang="en-US" b="0" i="0" dirty="0">
                <a:solidFill>
                  <a:schemeClr val="bg2">
                    <a:lumMod val="75000"/>
                  </a:schemeClr>
                </a:solidFill>
                <a:effectLst/>
                <a:latin typeface="ElsevierGulliver"/>
              </a:rPr>
              <a:t> represents the optimal momentum of inertia, which explains why the LLSVPs are stable in the spinning Earth.</a:t>
            </a:r>
          </a:p>
          <a:p>
            <a:endParaRPr lang="en-US" dirty="0"/>
          </a:p>
        </p:txBody>
      </p:sp>
      <p:sp>
        <p:nvSpPr>
          <p:cNvPr id="2" name="TextBox 1">
            <a:extLst>
              <a:ext uri="{FF2B5EF4-FFF2-40B4-BE49-F238E27FC236}">
                <a16:creationId xmlns:a16="http://schemas.microsoft.com/office/drawing/2014/main" id="{0B2FB02C-9151-4AF8-94A8-532F9F6C5393}"/>
              </a:ext>
            </a:extLst>
          </p:cNvPr>
          <p:cNvSpPr txBox="1"/>
          <p:nvPr/>
        </p:nvSpPr>
        <p:spPr>
          <a:xfrm>
            <a:off x="235670" y="2618067"/>
            <a:ext cx="11679810" cy="120032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7200" dirty="0"/>
              <a:t>EXTREMELY CONTENTIOUS</a:t>
            </a:r>
          </a:p>
        </p:txBody>
      </p:sp>
      <p:sp>
        <p:nvSpPr>
          <p:cNvPr id="6" name="TextBox 5">
            <a:extLst>
              <a:ext uri="{FF2B5EF4-FFF2-40B4-BE49-F238E27FC236}">
                <a16:creationId xmlns:a16="http://schemas.microsoft.com/office/drawing/2014/main" id="{B66608C4-6C95-4202-9450-2979DA69CE6D}"/>
              </a:ext>
            </a:extLst>
          </p:cNvPr>
          <p:cNvSpPr txBox="1"/>
          <p:nvPr/>
        </p:nvSpPr>
        <p:spPr>
          <a:xfrm>
            <a:off x="4303556" y="446364"/>
            <a:ext cx="6739345" cy="769441"/>
          </a:xfrm>
          <a:prstGeom prst="rect">
            <a:avLst/>
          </a:prstGeom>
          <a:noFill/>
        </p:spPr>
        <p:txBody>
          <a:bodyPr wrap="none" rtlCol="0">
            <a:spAutoFit/>
          </a:bodyPr>
          <a:lstStyle/>
          <a:p>
            <a:r>
              <a:rPr lang="en-US" sz="4400" b="1" dirty="0">
                <a:solidFill>
                  <a:schemeClr val="bg2">
                    <a:lumMod val="75000"/>
                  </a:schemeClr>
                </a:solidFill>
                <a:latin typeface="Open Sans" panose="020B0606030504020204" pitchFamily="34" charset="0"/>
                <a:ea typeface="Open Sans" panose="020B0606030504020204" pitchFamily="34" charset="0"/>
                <a:cs typeface="Open Sans" panose="020B0606030504020204" pitchFamily="34" charset="0"/>
              </a:rPr>
              <a:t>Where, what, and why?</a:t>
            </a:r>
          </a:p>
        </p:txBody>
      </p:sp>
    </p:spTree>
    <p:extLst>
      <p:ext uri="{BB962C8B-B14F-4D97-AF65-F5344CB8AC3E}">
        <p14:creationId xmlns:p14="http://schemas.microsoft.com/office/powerpoint/2010/main" val="2618467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33F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53E1F-CD5E-4E00-BDA1-3605F157390B}"/>
              </a:ext>
            </a:extLst>
          </p:cNvPr>
          <p:cNvSpPr>
            <a:spLocks noGrp="1"/>
          </p:cNvSpPr>
          <p:nvPr>
            <p:ph type="title"/>
          </p:nvPr>
        </p:nvSpPr>
        <p:spPr>
          <a:xfrm>
            <a:off x="405353" y="365125"/>
            <a:ext cx="10948447" cy="1325563"/>
          </a:xfrm>
        </p:spPr>
        <p:txBody>
          <a:bodyPr/>
          <a:lstStyle/>
          <a:p>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Modern Earth: outcrop and agreement</a:t>
            </a:r>
            <a:endPar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Content Placeholder 4">
            <a:extLst>
              <a:ext uri="{FF2B5EF4-FFF2-40B4-BE49-F238E27FC236}">
                <a16:creationId xmlns:a16="http://schemas.microsoft.com/office/drawing/2014/main" id="{D18FB548-C20C-4A4D-BD5C-4D16ABB2D12D}"/>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9984" b="89853" l="6291" r="93954">
                        <a14:foregroundMark x1="56209" y1="10966" x2="26552" y2="11948"/>
                        <a14:foregroundMark x1="26552" y1="11948" x2="14706" y2="23241"/>
                        <a14:foregroundMark x1="14706" y1="23241" x2="6291" y2="38625"/>
                        <a14:foregroundMark x1="6291" y1="38625" x2="10458" y2="60720"/>
                        <a14:foregroundMark x1="10458" y1="60720" x2="24918" y2="77741"/>
                        <a14:foregroundMark x1="24918" y1="77741" x2="50817" y2="86416"/>
                        <a14:foregroundMark x1="50817" y1="86416" x2="70261" y2="83142"/>
                        <a14:foregroundMark x1="70261" y1="83142" x2="79493" y2="52373"/>
                        <a14:foregroundMark x1="79493" y1="52373" x2="58824" y2="23404"/>
                        <a14:foregroundMark x1="58824" y1="23404" x2="31209" y2="48609"/>
                        <a14:foregroundMark x1="31209" y1="48609" x2="57026" y2="60393"/>
                        <a14:foregroundMark x1="57026" y1="60393" x2="46977" y2="51718"/>
                        <a14:foregroundMark x1="58007" y1="9002" x2="73203" y2="16530"/>
                        <a14:foregroundMark x1="73203" y1="16530" x2="85539" y2="30278"/>
                        <a14:foregroundMark x1="85539" y1="30278" x2="90686" y2="46318"/>
                        <a14:foregroundMark x1="90686" y1="46318" x2="88562" y2="66285"/>
                        <a14:foregroundMark x1="88562" y1="66285" x2="81618" y2="78560"/>
                        <a14:foregroundMark x1="81618" y1="78560" x2="67484" y2="89362"/>
                        <a14:foregroundMark x1="90768" y1="34534" x2="94281" y2="43535"/>
                        <a14:foregroundMark x1="94281" y1="43535" x2="93954" y2="55974"/>
                        <a14:foregroundMark x1="93954" y1="55974" x2="92157" y2="64321"/>
                        <a14:foregroundMark x1="41258" y1="28478" x2="12582" y2="50409"/>
                        <a14:foregroundMark x1="12582" y1="50409" x2="17565" y2="57610"/>
                        <a14:foregroundMark x1="17565" y1="57610" x2="16503" y2="46809"/>
                        <a14:foregroundMark x1="23775" y1="45172" x2="17075" y2="45008"/>
                        <a14:foregroundMark x1="17075" y1="45008" x2="17810" y2="58592"/>
                        <a14:foregroundMark x1="17810" y1="58592" x2="11438" y2="56792"/>
                        <a14:foregroundMark x1="11438" y1="56792" x2="11683" y2="57610"/>
                        <a14:foregroundMark x1="11438" y1="55483" x2="19118" y2="59083"/>
                        <a14:foregroundMark x1="19118" y1="59083" x2="11029" y2="44190"/>
                        <a14:foregroundMark x1="11029" y1="44190" x2="17647" y2="46154"/>
                      </a14:backgroundRemoval>
                    </a14:imgEffect>
                  </a14:imgLayer>
                </a14:imgProps>
              </a:ext>
            </a:extLst>
          </a:blip>
          <a:stretch>
            <a:fillRect/>
          </a:stretch>
        </p:blipFill>
        <p:spPr>
          <a:xfrm>
            <a:off x="1434102" y="1690688"/>
            <a:ext cx="9616259" cy="480027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1844391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92E7-645B-4189-8E0A-CDAFB846B2C4}"/>
              </a:ext>
            </a:extLst>
          </p:cNvPr>
          <p:cNvSpPr>
            <a:spLocks noGrp="1"/>
          </p:cNvSpPr>
          <p:nvPr>
            <p:ph type="title"/>
          </p:nvPr>
        </p:nvSpPr>
        <p:spPr/>
        <p:txBody>
          <a:bodyPr>
            <a:normAutofit fontScale="90000"/>
          </a:bodyPr>
          <a:lstStyle/>
          <a:p>
            <a:r>
              <a:rPr lang="en-US" b="1" i="0" dirty="0">
                <a:solidFill>
                  <a:schemeClr val="tx2">
                    <a:lumMod val="75000"/>
                  </a:schemeClr>
                </a:solidFill>
                <a:effectLst/>
                <a:latin typeface="Open Sans" panose="020B0606030504020204" pitchFamily="34" charset="0"/>
              </a:rPr>
              <a:t>Earth’s mantle heterogeneity theories</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12290" name="Picture 2" descr="Conceptual model sketches for proposed compositional structures of Earth's mantle, including &quot;Marble cake&quot;, &quot;Thermo-chemical piles&quot;, and &quot;Mid-mantle blobs&quot; theories.">
            <a:extLst>
              <a:ext uri="{FF2B5EF4-FFF2-40B4-BE49-F238E27FC236}">
                <a16:creationId xmlns:a16="http://schemas.microsoft.com/office/drawing/2014/main" id="{F16ABCBB-108B-41C6-B4E9-B52D3DB23F4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414318" y="1686053"/>
            <a:ext cx="4832059" cy="520251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21ABB99-297A-4181-A42A-9F885E9EEEAC}"/>
              </a:ext>
            </a:extLst>
          </p:cNvPr>
          <p:cNvSpPr txBox="1"/>
          <p:nvPr/>
        </p:nvSpPr>
        <p:spPr>
          <a:xfrm>
            <a:off x="838200" y="1216800"/>
            <a:ext cx="8792792" cy="369332"/>
          </a:xfrm>
          <a:prstGeom prst="rect">
            <a:avLst/>
          </a:prstGeom>
          <a:noFill/>
        </p:spPr>
        <p:txBody>
          <a:bodyPr wrap="none" rtlCol="0">
            <a:spAutoFit/>
          </a:bodyPr>
          <a:lstStyle/>
          <a:p>
            <a:r>
              <a:rPr lang="en-US" dirty="0"/>
              <a:t>What effect would each of these have on plate reconstruction? On Earth history?</a:t>
            </a:r>
          </a:p>
        </p:txBody>
      </p:sp>
    </p:spTree>
    <p:extLst>
      <p:ext uri="{BB962C8B-B14F-4D97-AF65-F5344CB8AC3E}">
        <p14:creationId xmlns:p14="http://schemas.microsoft.com/office/powerpoint/2010/main" val="24924198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Rock Wall">
            <a:extLst>
              <a:ext uri="{FF2B5EF4-FFF2-40B4-BE49-F238E27FC236}">
                <a16:creationId xmlns:a16="http://schemas.microsoft.com/office/drawing/2014/main" id="{23934E09-7965-453A-B3CB-5061B8C01A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2249" y="865833"/>
            <a:ext cx="4647501" cy="51263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00036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68353-31A4-4964-BBBB-5C72C3BC8702}"/>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Are they LLSVPs stable? </a:t>
            </a:r>
            <a:b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br>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Why does it matter?</a:t>
            </a:r>
          </a:p>
        </p:txBody>
      </p:sp>
      <p:sp>
        <p:nvSpPr>
          <p:cNvPr id="3" name="Content Placeholder 2">
            <a:extLst>
              <a:ext uri="{FF2B5EF4-FFF2-40B4-BE49-F238E27FC236}">
                <a16:creationId xmlns:a16="http://schemas.microsoft.com/office/drawing/2014/main" id="{35E59DC7-252C-43C7-918A-1B039B826BCF}"/>
              </a:ext>
            </a:extLst>
          </p:cNvPr>
          <p:cNvSpPr>
            <a:spLocks noGrp="1"/>
          </p:cNvSpPr>
          <p:nvPr>
            <p:ph idx="1"/>
          </p:nvPr>
        </p:nvSpPr>
        <p:spPr>
          <a:xfrm>
            <a:off x="838200" y="1978025"/>
            <a:ext cx="10515600" cy="4351338"/>
          </a:xfrm>
        </p:spPr>
        <p:txBody>
          <a:bodyPr/>
          <a:lstStyle/>
          <a:p>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Can they be used as latitudinal markers?</a:t>
            </a:r>
          </a:p>
          <a:p>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The locations of LIPS</a:t>
            </a:r>
          </a:p>
          <a:p>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The impact on plate motions</a:t>
            </a:r>
          </a:p>
          <a:p>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The mechanism driving plate tectonics itself.</a:t>
            </a:r>
          </a:p>
          <a:p>
            <a:endPar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The debate continues. This is relevant for the TC2019 model and its approach to longitude </a:t>
            </a:r>
            <a:r>
              <a:rPr lang="en-US" dirty="0" err="1">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Torsvik</a:t>
            </a:r>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 and Cocks 2019</a:t>
            </a:r>
          </a:p>
          <a:p>
            <a:endParaRPr lang="en-US" dirty="0"/>
          </a:p>
        </p:txBody>
      </p:sp>
    </p:spTree>
    <p:extLst>
      <p:ext uri="{BB962C8B-B14F-4D97-AF65-F5344CB8AC3E}">
        <p14:creationId xmlns:p14="http://schemas.microsoft.com/office/powerpoint/2010/main" val="39487177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0567E-CDA8-4548-9FD6-00E88A5FF14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E0E92CE-55AF-43A1-AE63-86766072F2F0}"/>
              </a:ext>
            </a:extLst>
          </p:cNvPr>
          <p:cNvSpPr>
            <a:spLocks noGrp="1"/>
          </p:cNvSpPr>
          <p:nvPr>
            <p:ph idx="1"/>
          </p:nvPr>
        </p:nvSpPr>
        <p:spPr/>
        <p:txBody>
          <a:bodyPr/>
          <a:lstStyle/>
          <a:p>
            <a:endParaRPr lang="en-US"/>
          </a:p>
        </p:txBody>
      </p:sp>
      <p:pic>
        <p:nvPicPr>
          <p:cNvPr id="5" name="Content Placeholder 3" descr="A map of the world&#10;&#10;Description automatically generated">
            <a:extLst>
              <a:ext uri="{FF2B5EF4-FFF2-40B4-BE49-F238E27FC236}">
                <a16:creationId xmlns:a16="http://schemas.microsoft.com/office/drawing/2014/main" id="{D67DEF44-94B4-4204-BE91-B46140270C12}"/>
              </a:ext>
            </a:extLst>
          </p:cNvPr>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2053119" y="0"/>
            <a:ext cx="8085762" cy="6858000"/>
          </a:xfrm>
          <a:prstGeom prst="rect">
            <a:avLst/>
          </a:prstGeom>
        </p:spPr>
      </p:pic>
    </p:spTree>
    <p:extLst>
      <p:ext uri="{BB962C8B-B14F-4D97-AF65-F5344CB8AC3E}">
        <p14:creationId xmlns:p14="http://schemas.microsoft.com/office/powerpoint/2010/main" val="22551075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a:extLst>
              <a:ext uri="{FF2B5EF4-FFF2-40B4-BE49-F238E27FC236}">
                <a16:creationId xmlns:a16="http://schemas.microsoft.com/office/drawing/2014/main" id="{D8EBE0E7-2CAA-4FC4-91FB-4E2A781D9B83}"/>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627170" y="1206500"/>
            <a:ext cx="6937660" cy="53975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15315F7-3698-42E6-AB34-1A36027D1060}"/>
              </a:ext>
            </a:extLst>
          </p:cNvPr>
          <p:cNvSpPr txBox="1"/>
          <p:nvPr/>
        </p:nvSpPr>
        <p:spPr>
          <a:xfrm>
            <a:off x="419100" y="254000"/>
            <a:ext cx="6882012" cy="769441"/>
          </a:xfrm>
          <a:prstGeom prst="rect">
            <a:avLst/>
          </a:prstGeom>
          <a:noFill/>
        </p:spPr>
        <p:txBody>
          <a:bodyPr wrap="none" rtlCol="0">
            <a:spAutoFit/>
          </a:bodyPr>
          <a:lstStyle/>
          <a:p>
            <a:r>
              <a:rPr lang="en-US" sz="4400" b="1" dirty="0">
                <a:solidFill>
                  <a:srgbClr val="333F50"/>
                </a:solidFill>
                <a:latin typeface="Open Sans" panose="020B0606030504020204" pitchFamily="34" charset="0"/>
                <a:ea typeface="Open Sans" panose="020B0606030504020204" pitchFamily="34" charset="0"/>
                <a:cs typeface="Open Sans" panose="020B0606030504020204" pitchFamily="34" charset="0"/>
              </a:rPr>
              <a:t>Relative plate velocities</a:t>
            </a:r>
          </a:p>
        </p:txBody>
      </p:sp>
    </p:spTree>
    <p:extLst>
      <p:ext uri="{BB962C8B-B14F-4D97-AF65-F5344CB8AC3E}">
        <p14:creationId xmlns:p14="http://schemas.microsoft.com/office/powerpoint/2010/main" val="33311613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3FD37-EB90-4606-94DF-B564CF9FB202}"/>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Plate rates of movement</a:t>
            </a:r>
          </a:p>
        </p:txBody>
      </p:sp>
      <p:pic>
        <p:nvPicPr>
          <p:cNvPr id="9218" name="Picture 2" descr="Subduction trench Archives - s-Ink · from source to ink">
            <a:extLst>
              <a:ext uri="{FF2B5EF4-FFF2-40B4-BE49-F238E27FC236}">
                <a16:creationId xmlns:a16="http://schemas.microsoft.com/office/drawing/2014/main" id="{793D592B-BB77-4234-AC1E-75D10DDB2A2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4287475" y="1825625"/>
            <a:ext cx="3617049"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61157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EB34C-CEBC-4C6E-A156-548B79B7426F}"/>
              </a:ext>
            </a:extLst>
          </p:cNvPr>
          <p:cNvSpPr>
            <a:spLocks noGrp="1"/>
          </p:cNvSpPr>
          <p:nvPr>
            <p:ph type="title"/>
          </p:nvPr>
        </p:nvSpPr>
        <p:spPr/>
        <p:txBody>
          <a:bodyPr/>
          <a:lstStyle/>
          <a:p>
            <a:r>
              <a:rPr lang="en-US" b="1" i="0" dirty="0">
                <a:solidFill>
                  <a:schemeClr val="tx2">
                    <a:lumMod val="75000"/>
                  </a:schemeClr>
                </a:solidFill>
                <a:effectLst/>
                <a:latin typeface="Open Sans" panose="020B0606030504020204" pitchFamily="34" charset="0"/>
              </a:rPr>
              <a:t>Geodynamic scales and evidence</a:t>
            </a:r>
            <a:br>
              <a:rPr lang="en-US" b="1" i="0" dirty="0">
                <a:solidFill>
                  <a:schemeClr val="tx2">
                    <a:lumMod val="75000"/>
                  </a:schemeClr>
                </a:solidFill>
                <a:effectLst/>
                <a:latin typeface="Open Sans" panose="020B0606030504020204" pitchFamily="34" charset="0"/>
              </a:rPr>
            </a:br>
            <a:endParaRPr lang="en-US" dirty="0">
              <a:solidFill>
                <a:schemeClr val="tx2">
                  <a:lumMod val="75000"/>
                </a:schemeClr>
              </a:solidFill>
            </a:endParaRPr>
          </a:p>
        </p:txBody>
      </p:sp>
      <p:pic>
        <p:nvPicPr>
          <p:cNvPr id="21506" name="Picture 2" descr="Spatial and temporal scales of common geodynamic processes, which occur over a wide range of time and length scales.">
            <a:extLst>
              <a:ext uri="{FF2B5EF4-FFF2-40B4-BE49-F238E27FC236}">
                <a16:creationId xmlns:a16="http://schemas.microsoft.com/office/drawing/2014/main" id="{EB0FDC08-EA45-4585-9888-14D334BA74D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3070736" y="1825625"/>
            <a:ext cx="605052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622008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AAE3D-1A55-42F9-A490-81CCE48182B1}"/>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Part 2: Reference Frames</a:t>
            </a:r>
          </a:p>
        </p:txBody>
      </p:sp>
      <p:sp>
        <p:nvSpPr>
          <p:cNvPr id="3" name="Content Placeholder 2">
            <a:extLst>
              <a:ext uri="{FF2B5EF4-FFF2-40B4-BE49-F238E27FC236}">
                <a16:creationId xmlns:a16="http://schemas.microsoft.com/office/drawing/2014/main" id="{26459CF7-0AAC-4829-AF58-6F61E49C46B4}"/>
              </a:ext>
            </a:extLst>
          </p:cNvPr>
          <p:cNvSpPr>
            <a:spLocks noGrp="1"/>
          </p:cNvSpPr>
          <p:nvPr>
            <p:ph idx="1"/>
          </p:nvPr>
        </p:nvSpPr>
        <p:spPr/>
        <p:txBody>
          <a:bodyPr/>
          <a:lstStyle/>
          <a:p>
            <a:r>
              <a:rPr lang="en-US" dirty="0" err="1"/>
              <a:t>Palaeomag</a:t>
            </a:r>
            <a:endParaRPr lang="en-US" dirty="0"/>
          </a:p>
          <a:p>
            <a:r>
              <a:rPr lang="en-US" dirty="0"/>
              <a:t>Hotspot</a:t>
            </a:r>
          </a:p>
          <a:p>
            <a:r>
              <a:rPr lang="en-US" dirty="0"/>
              <a:t>Mantle</a:t>
            </a:r>
          </a:p>
          <a:p>
            <a:endParaRPr lang="en-US" dirty="0"/>
          </a:p>
        </p:txBody>
      </p:sp>
    </p:spTree>
    <p:extLst>
      <p:ext uri="{BB962C8B-B14F-4D97-AF65-F5344CB8AC3E}">
        <p14:creationId xmlns:p14="http://schemas.microsoft.com/office/powerpoint/2010/main" val="259243536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E20DF-B407-435A-823A-2B286FF03600}"/>
              </a:ext>
            </a:extLst>
          </p:cNvPr>
          <p:cNvSpPr>
            <a:spLocks noGrp="1"/>
          </p:cNvSpPr>
          <p:nvPr>
            <p:ph type="ctrTitle"/>
          </p:nvPr>
        </p:nvSpPr>
        <p:spPr/>
        <p:txBody>
          <a:bodyPr/>
          <a:lstStyle/>
          <a:p>
            <a:r>
              <a:rPr lang="en-US" b="1" dirty="0" err="1">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Palaeomag</a:t>
            </a:r>
            <a:endPar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Subtitle 2">
            <a:extLst>
              <a:ext uri="{FF2B5EF4-FFF2-40B4-BE49-F238E27FC236}">
                <a16:creationId xmlns:a16="http://schemas.microsoft.com/office/drawing/2014/main" id="{E1EB0ABF-F97D-4158-8590-C55576505D52}"/>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0585026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9C80E-2B50-4FC0-8AA5-71AD766CF3A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77D58E6-52E3-48F9-8572-C52E000BBBC9}"/>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FDF1E9BB-14AB-4602-AF00-7A39C3299C53}"/>
              </a:ext>
            </a:extLst>
          </p:cNvPr>
          <p:cNvPicPr>
            <a:picLocks noChangeAspect="1"/>
          </p:cNvPicPr>
          <p:nvPr/>
        </p:nvPicPr>
        <p:blipFill rotWithShape="1">
          <a:blip r:embed="rId2"/>
          <a:srcRect b="3550"/>
          <a:stretch/>
        </p:blipFill>
        <p:spPr>
          <a:xfrm>
            <a:off x="502825" y="2408153"/>
            <a:ext cx="11021963" cy="3666068"/>
          </a:xfrm>
          <a:prstGeom prst="rect">
            <a:avLst/>
          </a:prstGeom>
        </p:spPr>
      </p:pic>
      <p:pic>
        <p:nvPicPr>
          <p:cNvPr id="6" name="Picture 5">
            <a:extLst>
              <a:ext uri="{FF2B5EF4-FFF2-40B4-BE49-F238E27FC236}">
                <a16:creationId xmlns:a16="http://schemas.microsoft.com/office/drawing/2014/main" id="{9CF3E6D7-5092-466F-8F76-4641EA897CA8}"/>
              </a:ext>
            </a:extLst>
          </p:cNvPr>
          <p:cNvPicPr>
            <a:picLocks noChangeAspect="1"/>
          </p:cNvPicPr>
          <p:nvPr/>
        </p:nvPicPr>
        <p:blipFill>
          <a:blip r:embed="rId3"/>
          <a:stretch>
            <a:fillRect/>
          </a:stretch>
        </p:blipFill>
        <p:spPr>
          <a:xfrm>
            <a:off x="8744191" y="0"/>
            <a:ext cx="3447809" cy="1861817"/>
          </a:xfrm>
          <a:prstGeom prst="rect">
            <a:avLst/>
          </a:prstGeom>
        </p:spPr>
      </p:pic>
    </p:spTree>
    <p:extLst>
      <p:ext uri="{BB962C8B-B14F-4D97-AF65-F5344CB8AC3E}">
        <p14:creationId xmlns:p14="http://schemas.microsoft.com/office/powerpoint/2010/main" val="1791083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33F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53E1F-CD5E-4E00-BDA1-3605F157390B}"/>
              </a:ext>
            </a:extLst>
          </p:cNvPr>
          <p:cNvSpPr>
            <a:spLocks noGrp="1"/>
          </p:cNvSpPr>
          <p:nvPr>
            <p:ph type="title"/>
          </p:nvPr>
        </p:nvSpPr>
        <p:spPr>
          <a:xfrm>
            <a:off x="367645" y="365125"/>
            <a:ext cx="10986155" cy="1325563"/>
          </a:xfrm>
        </p:spPr>
        <p:txBody>
          <a:bodyPr/>
          <a:lstStyle/>
          <a:p>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Modern Earth: outcrop and agreement</a:t>
            </a:r>
            <a:endPar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Content Placeholder 4">
            <a:extLst>
              <a:ext uri="{FF2B5EF4-FFF2-40B4-BE49-F238E27FC236}">
                <a16:creationId xmlns:a16="http://schemas.microsoft.com/office/drawing/2014/main" id="{D18FB548-C20C-4A4D-BD5C-4D16ABB2D12D}"/>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9984" b="89853" l="6291" r="93954">
                        <a14:foregroundMark x1="56209" y1="10966" x2="26552" y2="11948"/>
                        <a14:foregroundMark x1="26552" y1="11948" x2="14706" y2="23241"/>
                        <a14:foregroundMark x1="14706" y1="23241" x2="6291" y2="38625"/>
                        <a14:foregroundMark x1="6291" y1="38625" x2="10458" y2="60720"/>
                        <a14:foregroundMark x1="10458" y1="60720" x2="24918" y2="77741"/>
                        <a14:foregroundMark x1="24918" y1="77741" x2="50817" y2="86416"/>
                        <a14:foregroundMark x1="50817" y1="86416" x2="70261" y2="83142"/>
                        <a14:foregroundMark x1="70261" y1="83142" x2="79493" y2="52373"/>
                        <a14:foregroundMark x1="79493" y1="52373" x2="58824" y2="23404"/>
                        <a14:foregroundMark x1="58824" y1="23404" x2="31209" y2="48609"/>
                        <a14:foregroundMark x1="31209" y1="48609" x2="57026" y2="60393"/>
                        <a14:foregroundMark x1="57026" y1="60393" x2="46977" y2="51718"/>
                        <a14:foregroundMark x1="58007" y1="9002" x2="73203" y2="16530"/>
                        <a14:foregroundMark x1="73203" y1="16530" x2="85539" y2="30278"/>
                        <a14:foregroundMark x1="85539" y1="30278" x2="90686" y2="46318"/>
                        <a14:foregroundMark x1="90686" y1="46318" x2="88562" y2="66285"/>
                        <a14:foregroundMark x1="88562" y1="66285" x2="81618" y2="78560"/>
                        <a14:foregroundMark x1="81618" y1="78560" x2="67484" y2="89362"/>
                        <a14:foregroundMark x1="90768" y1="34534" x2="94281" y2="43535"/>
                        <a14:foregroundMark x1="94281" y1="43535" x2="93954" y2="55974"/>
                        <a14:foregroundMark x1="93954" y1="55974" x2="92157" y2="64321"/>
                        <a14:foregroundMark x1="41258" y1="28478" x2="12582" y2="50409"/>
                        <a14:foregroundMark x1="12582" y1="50409" x2="17565" y2="57610"/>
                        <a14:foregroundMark x1="17565" y1="57610" x2="16503" y2="46809"/>
                        <a14:foregroundMark x1="23775" y1="45172" x2="17075" y2="45008"/>
                        <a14:foregroundMark x1="17075" y1="45008" x2="17810" y2="58592"/>
                        <a14:foregroundMark x1="17810" y1="58592" x2="11438" y2="56792"/>
                        <a14:foregroundMark x1="11438" y1="56792" x2="11683" y2="57610"/>
                        <a14:foregroundMark x1="11438" y1="55483" x2="19118" y2="59083"/>
                        <a14:foregroundMark x1="19118" y1="59083" x2="11029" y2="44190"/>
                        <a14:foregroundMark x1="11029" y1="44190" x2="17647" y2="46154"/>
                      </a14:backgroundRemoval>
                    </a14:imgEffect>
                  </a14:imgLayer>
                </a14:imgProps>
              </a:ext>
            </a:extLst>
          </a:blip>
          <a:stretch>
            <a:fillRect/>
          </a:stretch>
        </p:blipFill>
        <p:spPr>
          <a:xfrm>
            <a:off x="1434102" y="1690688"/>
            <a:ext cx="9616259" cy="480027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Rectangle: Rounded Corners 2">
            <a:extLst>
              <a:ext uri="{FF2B5EF4-FFF2-40B4-BE49-F238E27FC236}">
                <a16:creationId xmlns:a16="http://schemas.microsoft.com/office/drawing/2014/main" id="{8967FFD6-CDD0-4EA3-B454-FD91AA93D7BD}"/>
              </a:ext>
            </a:extLst>
          </p:cNvPr>
          <p:cNvSpPr/>
          <p:nvPr/>
        </p:nvSpPr>
        <p:spPr>
          <a:xfrm>
            <a:off x="5691883" y="1284270"/>
            <a:ext cx="4982966" cy="2599361"/>
          </a:xfrm>
          <a:prstGeom prst="roundRect">
            <a:avLst/>
          </a:prstGeom>
          <a:noFill/>
          <a:ln w="123825">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31534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A199E-9022-4F37-8944-0A418FC27D75}"/>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Where does the data come from?</a:t>
            </a:r>
          </a:p>
        </p:txBody>
      </p:sp>
      <p:pic>
        <p:nvPicPr>
          <p:cNvPr id="5" name="Content Placeholder 4">
            <a:extLst>
              <a:ext uri="{FF2B5EF4-FFF2-40B4-BE49-F238E27FC236}">
                <a16:creationId xmlns:a16="http://schemas.microsoft.com/office/drawing/2014/main" id="{6715AC83-9332-4558-B9EF-CFF1470EAE19}"/>
              </a:ext>
            </a:extLst>
          </p:cNvPr>
          <p:cNvPicPr>
            <a:picLocks noGrp="1" noChangeAspect="1"/>
          </p:cNvPicPr>
          <p:nvPr>
            <p:ph idx="1"/>
          </p:nvPr>
        </p:nvPicPr>
        <p:blipFill>
          <a:blip r:embed="rId3"/>
          <a:stretch>
            <a:fillRect/>
          </a:stretch>
        </p:blipFill>
        <p:spPr>
          <a:xfrm>
            <a:off x="838200" y="2020198"/>
            <a:ext cx="10515600" cy="3962191"/>
          </a:xfrm>
        </p:spPr>
      </p:pic>
    </p:spTree>
    <p:extLst>
      <p:ext uri="{BB962C8B-B14F-4D97-AF65-F5344CB8AC3E}">
        <p14:creationId xmlns:p14="http://schemas.microsoft.com/office/powerpoint/2010/main" val="16053814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Fig. 1">
            <a:extLst>
              <a:ext uri="{FF2B5EF4-FFF2-40B4-BE49-F238E27FC236}">
                <a16:creationId xmlns:a16="http://schemas.microsoft.com/office/drawing/2014/main" id="{C691DC3E-79D7-452C-9E2D-F5FC1002409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93134" y="60181"/>
            <a:ext cx="9805732" cy="6737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159014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Schematics outlining key elements of the Earth’s magnetic field that is produced in the hot, liquid Outer Core, varies in strength, and even reverses multiple times through the planet’s evolution.">
            <a:extLst>
              <a:ext uri="{FF2B5EF4-FFF2-40B4-BE49-F238E27FC236}">
                <a16:creationId xmlns:a16="http://schemas.microsoft.com/office/drawing/2014/main" id="{3963DB54-5B99-40AB-8032-5CE703BA3FA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43262" y="30214"/>
            <a:ext cx="7105475" cy="679757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23B2013-4621-4118-A8D8-05CFCC1B8B2A}"/>
              </a:ext>
            </a:extLst>
          </p:cNvPr>
          <p:cNvSpPr txBox="1"/>
          <p:nvPr/>
        </p:nvSpPr>
        <p:spPr>
          <a:xfrm>
            <a:off x="10984239" y="406057"/>
            <a:ext cx="800219" cy="6045886"/>
          </a:xfrm>
          <a:prstGeom prst="rect">
            <a:avLst/>
          </a:prstGeom>
          <a:noFill/>
        </p:spPr>
        <p:txBody>
          <a:bodyPr vert="eaVert" wrap="none" rtlCol="0">
            <a:spAutoFit/>
          </a:bodyPr>
          <a:lstStyle/>
          <a:p>
            <a:r>
              <a:rPr lang="en-AU" sz="40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Geocentric Axial Dipole</a:t>
            </a:r>
            <a:endParaRPr lang="en-US" sz="40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6577031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F1E9BB-14AB-4602-AF00-7A39C3299C53}"/>
              </a:ext>
            </a:extLst>
          </p:cNvPr>
          <p:cNvPicPr>
            <a:picLocks noChangeAspect="1"/>
          </p:cNvPicPr>
          <p:nvPr/>
        </p:nvPicPr>
        <p:blipFill rotWithShape="1">
          <a:blip r:embed="rId2"/>
          <a:srcRect b="3550"/>
          <a:stretch/>
        </p:blipFill>
        <p:spPr>
          <a:xfrm>
            <a:off x="502825" y="2408153"/>
            <a:ext cx="11021963" cy="3666068"/>
          </a:xfrm>
          <a:prstGeom prst="rect">
            <a:avLst/>
          </a:prstGeom>
        </p:spPr>
      </p:pic>
      <p:pic>
        <p:nvPicPr>
          <p:cNvPr id="6" name="Picture 5">
            <a:extLst>
              <a:ext uri="{FF2B5EF4-FFF2-40B4-BE49-F238E27FC236}">
                <a16:creationId xmlns:a16="http://schemas.microsoft.com/office/drawing/2014/main" id="{9CF3E6D7-5092-466F-8F76-4641EA897CA8}"/>
              </a:ext>
            </a:extLst>
          </p:cNvPr>
          <p:cNvPicPr>
            <a:picLocks noChangeAspect="1"/>
          </p:cNvPicPr>
          <p:nvPr/>
        </p:nvPicPr>
        <p:blipFill>
          <a:blip r:embed="rId3"/>
          <a:stretch>
            <a:fillRect/>
          </a:stretch>
        </p:blipFill>
        <p:spPr>
          <a:xfrm>
            <a:off x="8744191" y="0"/>
            <a:ext cx="3447809" cy="1861817"/>
          </a:xfrm>
          <a:prstGeom prst="rect">
            <a:avLst/>
          </a:prstGeom>
        </p:spPr>
      </p:pic>
      <p:sp>
        <p:nvSpPr>
          <p:cNvPr id="7" name="Title 1">
            <a:extLst>
              <a:ext uri="{FF2B5EF4-FFF2-40B4-BE49-F238E27FC236}">
                <a16:creationId xmlns:a16="http://schemas.microsoft.com/office/drawing/2014/main" id="{A3792006-8D67-4A41-9DDC-50A30928B052}"/>
              </a:ext>
            </a:extLst>
          </p:cNvPr>
          <p:cNvSpPr txBox="1">
            <a:spLocks/>
          </p:cNvSpPr>
          <p:nvPr/>
        </p:nvSpPr>
        <p:spPr>
          <a:xfrm>
            <a:off x="353602" y="22689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In GAD we trust</a:t>
            </a:r>
          </a:p>
        </p:txBody>
      </p:sp>
    </p:spTree>
    <p:extLst>
      <p:ext uri="{BB962C8B-B14F-4D97-AF65-F5344CB8AC3E}">
        <p14:creationId xmlns:p14="http://schemas.microsoft.com/office/powerpoint/2010/main" val="7181125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C9F15-BC3F-4315-A094-815092182019}"/>
              </a:ext>
            </a:extLst>
          </p:cNvPr>
          <p:cNvSpPr>
            <a:spLocks noGrp="1"/>
          </p:cNvSpPr>
          <p:nvPr>
            <p:ph type="title"/>
          </p:nvPr>
        </p:nvSpPr>
        <p:spPr/>
        <p:txBody>
          <a:bodyPr/>
          <a:lstStyle/>
          <a:p>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But wait, it isn’t so easy!</a:t>
            </a:r>
          </a:p>
        </p:txBody>
      </p:sp>
      <p:sp>
        <p:nvSpPr>
          <p:cNvPr id="3" name="Content Placeholder 2">
            <a:extLst>
              <a:ext uri="{FF2B5EF4-FFF2-40B4-BE49-F238E27FC236}">
                <a16:creationId xmlns:a16="http://schemas.microsoft.com/office/drawing/2014/main" id="{16AC694E-CC16-49D3-955B-ADD381764103}"/>
              </a:ext>
            </a:extLst>
          </p:cNvPr>
          <p:cNvSpPr>
            <a:spLocks noGrp="1"/>
          </p:cNvSpPr>
          <p:nvPr>
            <p:ph idx="1"/>
          </p:nvPr>
        </p:nvSpPr>
        <p:spPr/>
        <p:txBody>
          <a:bodyPr/>
          <a:lstStyle/>
          <a:p>
            <a:r>
              <a:rPr lang="en-US" b="1" u="sng"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Primary Remnant </a:t>
            </a:r>
            <a:r>
              <a:rPr lang="en-US" b="1" u="sng" dirty="0" err="1">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magnetisation</a:t>
            </a:r>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 When a rock forms, it may acquire a magnetization parallel to the ambient magnetic field referred to as primary</a:t>
            </a:r>
          </a:p>
          <a:p>
            <a:r>
              <a:rPr lang="en-US" b="1" i="0" u="sng" dirty="0">
                <a:solidFill>
                  <a:schemeClr val="tx2">
                    <a:lumMod val="75000"/>
                  </a:schemeClr>
                </a:solidFill>
                <a:effectLst/>
                <a:latin typeface="Open Sans" panose="020B0606030504020204" pitchFamily="34" charset="0"/>
                <a:ea typeface="Open Sans" panose="020B0606030504020204" pitchFamily="34" charset="0"/>
                <a:cs typeface="Open Sans" panose="020B0606030504020204" pitchFamily="34" charset="0"/>
              </a:rPr>
              <a:t>Secondary remanent </a:t>
            </a:r>
            <a:r>
              <a:rPr lang="en-US" b="1" i="0" u="sng" dirty="0" err="1">
                <a:solidFill>
                  <a:schemeClr val="tx2">
                    <a:lumMod val="75000"/>
                  </a:schemeClr>
                </a:solidFill>
                <a:effectLst/>
                <a:latin typeface="Open Sans" panose="020B0606030504020204" pitchFamily="34" charset="0"/>
                <a:ea typeface="Open Sans" panose="020B0606030504020204" pitchFamily="34" charset="0"/>
                <a:cs typeface="Open Sans" panose="020B0606030504020204" pitchFamily="34" charset="0"/>
              </a:rPr>
              <a:t>magnetisation</a:t>
            </a:r>
            <a:r>
              <a:rPr lang="en-US" i="0" dirty="0">
                <a:solidFill>
                  <a:schemeClr val="tx2">
                    <a:lumMod val="75000"/>
                  </a:schemeClr>
                </a:solidFill>
                <a:effectLst/>
                <a:latin typeface="Open Sans" panose="020B0606030504020204" pitchFamily="34" charset="0"/>
                <a:ea typeface="Open Sans" panose="020B0606030504020204" pitchFamily="34" charset="0"/>
                <a:cs typeface="Open Sans" panose="020B0606030504020204" pitchFamily="34" charset="0"/>
              </a:rPr>
              <a:t>: reheated, takes on new directions</a:t>
            </a:r>
          </a:p>
          <a:p>
            <a:r>
              <a:rPr lang="en-US" b="1" u="sng"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Reverse </a:t>
            </a:r>
            <a:r>
              <a:rPr lang="en-US" b="1" u="sng" dirty="0" err="1">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magnetisation</a:t>
            </a:r>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 direction opposite to that of the present Earth's magnetic field</a:t>
            </a:r>
          </a:p>
          <a:p>
            <a:r>
              <a:rPr lang="en-US" b="1" u="sng"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Normal </a:t>
            </a:r>
            <a:r>
              <a:rPr lang="en-US" b="1" u="sng" dirty="0" err="1">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magnetisation</a:t>
            </a:r>
            <a:r>
              <a:rPr lang="en-US"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 parallels the present field</a:t>
            </a:r>
          </a:p>
        </p:txBody>
      </p:sp>
      <p:pic>
        <p:nvPicPr>
          <p:cNvPr id="4" name="Picture 2" descr="Can Magnets Really Mess Up Your Computer? — Sewell Direct">
            <a:extLst>
              <a:ext uri="{FF2B5EF4-FFF2-40B4-BE49-F238E27FC236}">
                <a16:creationId xmlns:a16="http://schemas.microsoft.com/office/drawing/2014/main" id="{46B161FE-627F-43EA-BC7F-0DCC1B1B3A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8366" y="4846040"/>
            <a:ext cx="2293634" cy="2011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19359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3238E5D-61B8-4475-BC7D-2877F34FF285}"/>
              </a:ext>
            </a:extLst>
          </p:cNvPr>
          <p:cNvGraphicFramePr>
            <a:graphicFrameLocks noGrp="1"/>
          </p:cNvGraphicFramePr>
          <p:nvPr>
            <p:ph idx="1"/>
            <p:extLst>
              <p:ext uri="{D42A27DB-BD31-4B8C-83A1-F6EECF244321}">
                <p14:modId xmlns:p14="http://schemas.microsoft.com/office/powerpoint/2010/main" val="2364130821"/>
              </p:ext>
            </p:extLst>
          </p:nvPr>
        </p:nvGraphicFramePr>
        <p:xfrm>
          <a:off x="736601" y="250972"/>
          <a:ext cx="10449770" cy="6356056"/>
        </p:xfrm>
        <a:graphic>
          <a:graphicData uri="http://schemas.openxmlformats.org/drawingml/2006/table">
            <a:tbl>
              <a:tblPr/>
              <a:tblGrid>
                <a:gridCol w="1250572">
                  <a:extLst>
                    <a:ext uri="{9D8B030D-6E8A-4147-A177-3AD203B41FA5}">
                      <a16:colId xmlns:a16="http://schemas.microsoft.com/office/drawing/2014/main" val="855035929"/>
                    </a:ext>
                  </a:extLst>
                </a:gridCol>
                <a:gridCol w="1762130">
                  <a:extLst>
                    <a:ext uri="{9D8B030D-6E8A-4147-A177-3AD203B41FA5}">
                      <a16:colId xmlns:a16="http://schemas.microsoft.com/office/drawing/2014/main" val="2511834224"/>
                    </a:ext>
                  </a:extLst>
                </a:gridCol>
                <a:gridCol w="7437068">
                  <a:extLst>
                    <a:ext uri="{9D8B030D-6E8A-4147-A177-3AD203B41FA5}">
                      <a16:colId xmlns:a16="http://schemas.microsoft.com/office/drawing/2014/main" val="4241672372"/>
                    </a:ext>
                  </a:extLst>
                </a:gridCol>
              </a:tblGrid>
              <a:tr h="443556">
                <a:tc>
                  <a:txBody>
                    <a:bodyPr/>
                    <a:lstStyle/>
                    <a:p>
                      <a:pPr algn="ctr" fontAlgn="t" latinLnBrk="0"/>
                      <a:r>
                        <a:rPr lang="en-US" sz="1600" b="1" dirty="0">
                          <a:solidFill>
                            <a:schemeClr val="tx2">
                              <a:lumMod val="75000"/>
                            </a:schemeClr>
                          </a:solidFill>
                          <a:effectLst/>
                          <a:latin typeface="Open Sans" panose="020B0606030504020204" pitchFamily="34" charset="0"/>
                          <a:ea typeface="Open Sans" panose="020B0606030504020204" pitchFamily="34" charset="0"/>
                          <a:cs typeface="Open Sans" panose="020B0606030504020204" pitchFamily="34" charset="0"/>
                        </a:rPr>
                        <a:t>Type</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latinLnBrk="0"/>
                      <a:r>
                        <a:rPr lang="en-US" sz="1600" b="1" dirty="0">
                          <a:solidFill>
                            <a:schemeClr val="tx2">
                              <a:lumMod val="75000"/>
                            </a:schemeClr>
                          </a:solidFill>
                          <a:effectLst/>
                          <a:latin typeface="Open Sans" panose="020B0606030504020204" pitchFamily="34" charset="0"/>
                          <a:ea typeface="Open Sans" panose="020B0606030504020204" pitchFamily="34" charset="0"/>
                          <a:cs typeface="Open Sans" panose="020B0606030504020204" pitchFamily="34" charset="0"/>
                        </a:rPr>
                        <a:t>Name</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en-US" sz="16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Description</a:t>
                      </a:r>
                    </a:p>
                  </a:txBody>
                  <a:tcPr marL="42246" marR="42246" marT="21123" marB="2112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674609207"/>
                  </a:ext>
                </a:extLst>
              </a:tr>
              <a:tr h="865144">
                <a:tc>
                  <a:txBody>
                    <a:bodyPr/>
                    <a:lstStyle/>
                    <a:p>
                      <a:pPr algn="l" fontAlgn="t" latinLnBrk="0"/>
                      <a:r>
                        <a:rPr lang="en-US" sz="1600">
                          <a:solidFill>
                            <a:schemeClr val="accent1">
                              <a:lumMod val="75000"/>
                            </a:schemeClr>
                          </a:solidFill>
                          <a:effectLst/>
                        </a:rPr>
                        <a:t>NRM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a:solidFill>
                            <a:schemeClr val="accent1">
                              <a:lumMod val="75000"/>
                            </a:schemeClr>
                          </a:solidFill>
                          <a:effectLst/>
                        </a:rPr>
                        <a:t>Natural remanent magnetization</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dirty="0">
                          <a:solidFill>
                            <a:schemeClr val="accent1">
                              <a:lumMod val="75000"/>
                            </a:schemeClr>
                          </a:solidFill>
                          <a:effectLst/>
                        </a:rPr>
                        <a:t>The remanent magnetization (RM) that a sample possess in natural conditions is the addition of all magnetic remanence components of a rock/sediment</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extLst>
                  <a:ext uri="{0D108BD9-81ED-4DB2-BD59-A6C34878D82A}">
                    <a16:rowId xmlns:a16="http://schemas.microsoft.com/office/drawing/2014/main" val="1347078126"/>
                  </a:ext>
                </a:extLst>
              </a:tr>
              <a:tr h="810637">
                <a:tc>
                  <a:txBody>
                    <a:bodyPr/>
                    <a:lstStyle/>
                    <a:p>
                      <a:pPr algn="l" fontAlgn="t" latinLnBrk="0"/>
                      <a:r>
                        <a:rPr lang="en-US" sz="1600">
                          <a:solidFill>
                            <a:schemeClr val="tx1"/>
                          </a:solidFill>
                          <a:effectLst/>
                        </a:rPr>
                        <a:t>ChRM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a:solidFill>
                            <a:schemeClr val="tx1"/>
                          </a:solidFill>
                          <a:effectLst/>
                        </a:rPr>
                        <a:t>Chemical 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dirty="0">
                          <a:solidFill>
                            <a:schemeClr val="tx1"/>
                          </a:solidFill>
                          <a:effectLst/>
                        </a:rPr>
                        <a:t>The acquired RM during a chemical interphase exchange or formation of new minerals (diagenesis, burial, metamorphism)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extLst>
                  <a:ext uri="{0D108BD9-81ED-4DB2-BD59-A6C34878D82A}">
                    <a16:rowId xmlns:a16="http://schemas.microsoft.com/office/drawing/2014/main" val="3223456550"/>
                  </a:ext>
                </a:extLst>
              </a:tr>
              <a:tr h="627094">
                <a:tc>
                  <a:txBody>
                    <a:bodyPr/>
                    <a:lstStyle/>
                    <a:p>
                      <a:pPr algn="l" fontAlgn="t" latinLnBrk="0"/>
                      <a:r>
                        <a:rPr lang="en-US" sz="1600">
                          <a:solidFill>
                            <a:schemeClr val="accent1">
                              <a:lumMod val="75000"/>
                            </a:schemeClr>
                          </a:solidFill>
                          <a:effectLst/>
                        </a:rPr>
                        <a:t>DRM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a:solidFill>
                            <a:schemeClr val="accent1">
                              <a:lumMod val="75000"/>
                            </a:schemeClr>
                          </a:solidFill>
                          <a:effectLst/>
                        </a:rPr>
                        <a:t>Detrital 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dirty="0">
                          <a:solidFill>
                            <a:schemeClr val="accent1">
                              <a:lumMod val="75000"/>
                            </a:schemeClr>
                          </a:solidFill>
                          <a:effectLst/>
                        </a:rPr>
                        <a:t>The acquired RM during deposition, the minerals are detrital particles from somewhere else</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extLst>
                  <a:ext uri="{0D108BD9-81ED-4DB2-BD59-A6C34878D82A}">
                    <a16:rowId xmlns:a16="http://schemas.microsoft.com/office/drawing/2014/main" val="39304127"/>
                  </a:ext>
                </a:extLst>
              </a:tr>
              <a:tr h="627094">
                <a:tc>
                  <a:txBody>
                    <a:bodyPr/>
                    <a:lstStyle/>
                    <a:p>
                      <a:pPr algn="l" fontAlgn="t" latinLnBrk="0"/>
                      <a:r>
                        <a:rPr lang="en-US" sz="1600">
                          <a:solidFill>
                            <a:schemeClr val="tx1"/>
                          </a:solidFill>
                          <a:effectLst/>
                        </a:rPr>
                        <a:t>PDRM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a:solidFill>
                            <a:schemeClr val="tx1"/>
                          </a:solidFill>
                          <a:effectLst/>
                        </a:rPr>
                        <a:t>Post deposit 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dirty="0">
                          <a:solidFill>
                            <a:schemeClr val="tx1"/>
                          </a:solidFill>
                          <a:effectLst/>
                        </a:rPr>
                        <a:t>The acquired DRM may undergo additional changes (i.e., shallowing) after deposition but before final compaction</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extLst>
                  <a:ext uri="{0D108BD9-81ED-4DB2-BD59-A6C34878D82A}">
                    <a16:rowId xmlns:a16="http://schemas.microsoft.com/office/drawing/2014/main" val="1749814242"/>
                  </a:ext>
                </a:extLst>
              </a:tr>
              <a:tr h="994177">
                <a:tc>
                  <a:txBody>
                    <a:bodyPr/>
                    <a:lstStyle/>
                    <a:p>
                      <a:pPr algn="l" fontAlgn="t" latinLnBrk="0"/>
                      <a:r>
                        <a:rPr lang="en-US" sz="1600">
                          <a:solidFill>
                            <a:schemeClr val="accent1">
                              <a:lumMod val="75000"/>
                            </a:schemeClr>
                          </a:solidFill>
                          <a:effectLst/>
                        </a:rPr>
                        <a:t>VRM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a:solidFill>
                            <a:schemeClr val="accent1">
                              <a:lumMod val="75000"/>
                            </a:schemeClr>
                          </a:solidFill>
                          <a:effectLst/>
                        </a:rPr>
                        <a:t>Viscous 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dirty="0">
                          <a:solidFill>
                            <a:schemeClr val="accent1">
                              <a:lumMod val="75000"/>
                            </a:schemeClr>
                          </a:solidFill>
                          <a:effectLst/>
                        </a:rPr>
                        <a:t>The acquired RM during a long period of time in a weak external magnetic field. This process usually affects shallow buried rocks affected by very low temperatures</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extLst>
                  <a:ext uri="{0D108BD9-81ED-4DB2-BD59-A6C34878D82A}">
                    <a16:rowId xmlns:a16="http://schemas.microsoft.com/office/drawing/2014/main" val="379172203"/>
                  </a:ext>
                </a:extLst>
              </a:tr>
              <a:tr h="994177">
                <a:tc>
                  <a:txBody>
                    <a:bodyPr/>
                    <a:lstStyle/>
                    <a:p>
                      <a:pPr algn="l" fontAlgn="t" latinLnBrk="0"/>
                      <a:r>
                        <a:rPr lang="en-US" sz="1600">
                          <a:solidFill>
                            <a:schemeClr val="tx1"/>
                          </a:solidFill>
                          <a:effectLst/>
                        </a:rPr>
                        <a:t>IRM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a:solidFill>
                            <a:schemeClr val="tx1"/>
                          </a:solidFill>
                          <a:effectLst/>
                        </a:rPr>
                        <a:t>Isothermal 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dirty="0">
                          <a:solidFill>
                            <a:schemeClr val="tx1"/>
                          </a:solidFill>
                          <a:effectLst/>
                        </a:rPr>
                        <a:t>The acquired RM during a short period of time at a certain temperature in a strong external magnetic. In nature, this only happens in relation to lightning, blasting, or meteoritic impacts</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extLst>
                  <a:ext uri="{0D108BD9-81ED-4DB2-BD59-A6C34878D82A}">
                    <a16:rowId xmlns:a16="http://schemas.microsoft.com/office/drawing/2014/main" val="3870001015"/>
                  </a:ext>
                </a:extLst>
              </a:tr>
              <a:tr h="994177">
                <a:tc>
                  <a:txBody>
                    <a:bodyPr/>
                    <a:lstStyle/>
                    <a:p>
                      <a:pPr algn="l" fontAlgn="t" latinLnBrk="0"/>
                      <a:r>
                        <a:rPr lang="en-US" sz="1600">
                          <a:solidFill>
                            <a:schemeClr val="accent1">
                              <a:lumMod val="75000"/>
                            </a:schemeClr>
                          </a:solidFill>
                          <a:effectLst/>
                        </a:rPr>
                        <a:t>TRM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dirty="0">
                          <a:solidFill>
                            <a:schemeClr val="accent1">
                              <a:lumMod val="75000"/>
                            </a:schemeClr>
                          </a:solidFill>
                          <a:effectLst/>
                        </a:rPr>
                        <a:t>Thermoremanent M</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tc>
                  <a:txBody>
                    <a:bodyPr/>
                    <a:lstStyle/>
                    <a:p>
                      <a:pPr algn="l" fontAlgn="t" latinLnBrk="0"/>
                      <a:r>
                        <a:rPr lang="en-US" sz="1600" dirty="0">
                          <a:solidFill>
                            <a:schemeClr val="accent1">
                              <a:lumMod val="75000"/>
                            </a:schemeClr>
                          </a:solidFill>
                          <a:effectLst/>
                        </a:rPr>
                        <a:t>The RM acquired for a mineral below the Curie/</a:t>
                      </a:r>
                      <a:r>
                        <a:rPr lang="en-US" sz="1600" dirty="0" err="1">
                          <a:solidFill>
                            <a:schemeClr val="accent1">
                              <a:lumMod val="75000"/>
                            </a:schemeClr>
                          </a:solidFill>
                          <a:effectLst/>
                        </a:rPr>
                        <a:t>Néel</a:t>
                      </a:r>
                      <a:r>
                        <a:rPr lang="en-US" sz="1600" dirty="0">
                          <a:solidFill>
                            <a:schemeClr val="accent1">
                              <a:lumMod val="75000"/>
                            </a:schemeClr>
                          </a:solidFill>
                          <a:effectLst/>
                        </a:rPr>
                        <a:t> temperature. Given the high temperatures of most ferromagnetic minerals, this mechanism affects igneous or high-temperature metamorphic rocks</a:t>
                      </a:r>
                    </a:p>
                  </a:txBody>
                  <a:tcPr marL="26404" marR="26404" marT="26404" marB="2640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FCFC"/>
                    </a:solidFill>
                  </a:tcPr>
                </a:tc>
                <a:extLst>
                  <a:ext uri="{0D108BD9-81ED-4DB2-BD59-A6C34878D82A}">
                    <a16:rowId xmlns:a16="http://schemas.microsoft.com/office/drawing/2014/main" val="4135189127"/>
                  </a:ext>
                </a:extLst>
              </a:tr>
            </a:tbl>
          </a:graphicData>
        </a:graphic>
      </p:graphicFrame>
    </p:spTree>
    <p:extLst>
      <p:ext uri="{BB962C8B-B14F-4D97-AF65-F5344CB8AC3E}">
        <p14:creationId xmlns:p14="http://schemas.microsoft.com/office/powerpoint/2010/main" val="354070301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CF9DC-3384-487E-B119-C9B8D2AD179F}"/>
              </a:ext>
            </a:extLst>
          </p:cNvPr>
          <p:cNvSpPr>
            <a:spLocks noGrp="1"/>
          </p:cNvSpPr>
          <p:nvPr>
            <p:ph type="title"/>
          </p:nvPr>
        </p:nvSpPr>
        <p:spPr>
          <a:xfrm>
            <a:off x="7311006" y="2495572"/>
            <a:ext cx="4332913" cy="1866856"/>
          </a:xfrm>
        </p:spPr>
        <p:txBody>
          <a:bodyPr>
            <a:normAutofit fontScale="90000"/>
          </a:bodyPr>
          <a:lstStyle/>
          <a:p>
            <a:r>
              <a:rPr lang="en-US" dirty="0">
                <a:solidFill>
                  <a:srgbClr val="A76426"/>
                </a:solidFill>
                <a:latin typeface="Abadi" panose="020B0604020104020204" pitchFamily="34" charset="0"/>
              </a:rPr>
              <a:t>There are many ways to peel an orange.</a:t>
            </a:r>
          </a:p>
        </p:txBody>
      </p:sp>
      <p:pic>
        <p:nvPicPr>
          <p:cNvPr id="4" name="Picture 2" descr="Page 29 | Macro orange Vectors &amp; Illustrations for Free Download | Freepik">
            <a:extLst>
              <a:ext uri="{FF2B5EF4-FFF2-40B4-BE49-F238E27FC236}">
                <a16:creationId xmlns:a16="http://schemas.microsoft.com/office/drawing/2014/main" id="{DAAB5285-EC7D-4D32-B98F-462CD544DDD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flipH="1">
            <a:off x="313306"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81013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B8306-3DD4-4DF9-BEBE-B24DF827ED6E}"/>
              </a:ext>
            </a:extLst>
          </p:cNvPr>
          <p:cNvSpPr>
            <a:spLocks noGrp="1"/>
          </p:cNvSpPr>
          <p:nvPr>
            <p:ph type="title"/>
          </p:nvPr>
        </p:nvSpPr>
        <p:spPr/>
        <p:txBody>
          <a:bodyPr/>
          <a:lstStyle/>
          <a:p>
            <a:r>
              <a:rPr lang="en-US" b="1" dirty="0" err="1">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PalaeoMag</a:t>
            </a:r>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 and Plate Reconstruction.</a:t>
            </a:r>
          </a:p>
        </p:txBody>
      </p:sp>
      <p:sp>
        <p:nvSpPr>
          <p:cNvPr id="3" name="Content Placeholder 2">
            <a:extLst>
              <a:ext uri="{FF2B5EF4-FFF2-40B4-BE49-F238E27FC236}">
                <a16:creationId xmlns:a16="http://schemas.microsoft.com/office/drawing/2014/main" id="{2694478E-84CF-439F-AC0A-01B8B78CFB8E}"/>
              </a:ext>
            </a:extLst>
          </p:cNvPr>
          <p:cNvSpPr>
            <a:spLocks noGrp="1"/>
          </p:cNvSpPr>
          <p:nvPr>
            <p:ph idx="1"/>
          </p:nvPr>
        </p:nvSpPr>
        <p:spPr/>
        <p:txBody>
          <a:bodyPr/>
          <a:lstStyle/>
          <a:p>
            <a:r>
              <a:rPr lang="en-US" dirty="0">
                <a:latin typeface="Open Sans" panose="020B0606030504020204" pitchFamily="34" charset="0"/>
                <a:ea typeface="Open Sans" panose="020B0606030504020204" pitchFamily="34" charset="0"/>
                <a:cs typeface="Open Sans" panose="020B0606030504020204" pitchFamily="34" charset="0"/>
              </a:rPr>
              <a:t>Apparent Polar Wander</a:t>
            </a:r>
          </a:p>
          <a:p>
            <a:pPr lvl="1"/>
            <a:r>
              <a:rPr lang="en-US" dirty="0">
                <a:latin typeface="Open Sans" panose="020B0606030504020204" pitchFamily="34" charset="0"/>
                <a:ea typeface="Open Sans" panose="020B0606030504020204" pitchFamily="34" charset="0"/>
                <a:cs typeface="Open Sans" panose="020B0606030504020204" pitchFamily="34" charset="0"/>
              </a:rPr>
              <a:t>Euler Poles</a:t>
            </a:r>
          </a:p>
          <a:p>
            <a:r>
              <a:rPr lang="en-US" dirty="0">
                <a:latin typeface="Open Sans" panose="020B0606030504020204" pitchFamily="34" charset="0"/>
                <a:ea typeface="Open Sans" panose="020B0606030504020204" pitchFamily="34" charset="0"/>
                <a:cs typeface="Open Sans" panose="020B0606030504020204" pitchFamily="34" charset="0"/>
              </a:rPr>
              <a:t>True Polar Wander</a:t>
            </a:r>
          </a:p>
          <a:p>
            <a:endParaRPr lang="en-US" dirty="0"/>
          </a:p>
          <a:p>
            <a:endParaRPr lang="en-US" dirty="0"/>
          </a:p>
        </p:txBody>
      </p:sp>
    </p:spTree>
    <p:extLst>
      <p:ext uri="{BB962C8B-B14F-4D97-AF65-F5344CB8AC3E}">
        <p14:creationId xmlns:p14="http://schemas.microsoft.com/office/powerpoint/2010/main" val="60576479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23FA2-F3A4-4269-A909-C061ACAFDD15}"/>
              </a:ext>
            </a:extLst>
          </p:cNvPr>
          <p:cNvSpPr>
            <a:spLocks noGrp="1"/>
          </p:cNvSpPr>
          <p:nvPr>
            <p:ph type="title"/>
          </p:nvPr>
        </p:nvSpPr>
        <p:spPr>
          <a:xfrm>
            <a:off x="1135073" y="-168275"/>
            <a:ext cx="10515600" cy="1325563"/>
          </a:xfrm>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Apparent Polar Wander	</a:t>
            </a:r>
          </a:p>
        </p:txBody>
      </p:sp>
      <p:pic>
        <p:nvPicPr>
          <p:cNvPr id="5122" name="Picture 2" descr="What Is Apparent Polar Wander Quizlet">
            <a:extLst>
              <a:ext uri="{FF2B5EF4-FFF2-40B4-BE49-F238E27FC236}">
                <a16:creationId xmlns:a16="http://schemas.microsoft.com/office/drawing/2014/main" id="{6F3A80B5-8506-42A9-BB63-EFCED7183222}"/>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7417" b="10964"/>
          <a:stretch/>
        </p:blipFill>
        <p:spPr bwMode="auto">
          <a:xfrm>
            <a:off x="1137087" y="1036351"/>
            <a:ext cx="10513586" cy="56724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1364378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53A95-3685-4022-B1AA-2791D4EC541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66034E9-CD50-4BB0-87EA-2DCE3D1B0B0A}"/>
              </a:ext>
            </a:extLst>
          </p:cNvPr>
          <p:cNvSpPr>
            <a:spLocks noGrp="1"/>
          </p:cNvSpPr>
          <p:nvPr>
            <p:ph idx="1"/>
          </p:nvPr>
        </p:nvSpPr>
        <p:spPr/>
        <p:txBody>
          <a:bodyPr/>
          <a:lstStyle/>
          <a:p>
            <a:endParaRPr lang="en-US"/>
          </a:p>
        </p:txBody>
      </p:sp>
      <p:pic>
        <p:nvPicPr>
          <p:cNvPr id="7170" name="Picture 2" descr="Apparent Polar Wander Path - an overview | ScienceDirect Topics">
            <a:extLst>
              <a:ext uri="{FF2B5EF4-FFF2-40B4-BE49-F238E27FC236}">
                <a16:creationId xmlns:a16="http://schemas.microsoft.com/office/drawing/2014/main" id="{B87B95DD-756E-45F8-944B-4921CBAE67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9768" y="450725"/>
            <a:ext cx="7463908" cy="6121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8088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33F50"/>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AFD23E-71BD-4C37-A67B-34BEFF60541F}"/>
              </a:ext>
            </a:extLst>
          </p:cNvPr>
          <p:cNvPicPr>
            <a:picLocks noChangeAspect="1"/>
          </p:cNvPicPr>
          <p:nvPr/>
        </p:nvPicPr>
        <p:blipFill rotWithShape="1">
          <a:blip r:embed="rId2"/>
          <a:srcRect t="4809"/>
          <a:stretch/>
        </p:blipFill>
        <p:spPr>
          <a:xfrm>
            <a:off x="1413809" y="546754"/>
            <a:ext cx="9364382" cy="5422819"/>
          </a:xfrm>
          <a:prstGeom prst="rect">
            <a:avLst/>
          </a:prstGeom>
        </p:spPr>
      </p:pic>
    </p:spTree>
    <p:extLst>
      <p:ext uri="{BB962C8B-B14F-4D97-AF65-F5344CB8AC3E}">
        <p14:creationId xmlns:p14="http://schemas.microsoft.com/office/powerpoint/2010/main" val="87128756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C8319-5DFA-4564-8BAC-CC6B5350168D}"/>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Euler poles to create the APW</a:t>
            </a:r>
          </a:p>
        </p:txBody>
      </p:sp>
      <p:sp>
        <p:nvSpPr>
          <p:cNvPr id="3" name="Content Placeholder 2">
            <a:extLst>
              <a:ext uri="{FF2B5EF4-FFF2-40B4-BE49-F238E27FC236}">
                <a16:creationId xmlns:a16="http://schemas.microsoft.com/office/drawing/2014/main" id="{0AE3E523-8965-4A98-9428-893AA074E767}"/>
              </a:ext>
            </a:extLst>
          </p:cNvPr>
          <p:cNvSpPr>
            <a:spLocks noGrp="1"/>
          </p:cNvSpPr>
          <p:nvPr>
            <p:ph idx="1"/>
          </p:nvPr>
        </p:nvSpPr>
        <p:spPr/>
        <p:txBody>
          <a:bodyPr/>
          <a:lstStyle/>
          <a:p>
            <a:r>
              <a:rPr lang="en-US" b="1" i="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Definition:</a:t>
            </a:r>
            <a:r>
              <a:rPr lang="en-US" b="0" i="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 </a:t>
            </a:r>
            <a:r>
              <a:rPr lang="en-US" b="0" i="1"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Euler’s fixed point theorem</a:t>
            </a:r>
            <a:r>
              <a:rPr lang="en-US" b="0" i="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 states that any motion of a rigid body on the surface of a sphere may be represented as a rotation about an appropriately chosen rotation pole, called an </a:t>
            </a:r>
            <a:r>
              <a:rPr lang="en-US" b="0" i="1"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Euler pole</a:t>
            </a:r>
            <a:r>
              <a:rPr lang="en-US" b="0" i="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a:t>
            </a:r>
          </a:p>
          <a:p>
            <a:endParaRPr lang="en-US"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r>
              <a:rPr lang="en-US" b="1" dirty="0">
                <a:solidFill>
                  <a:srgbClr val="000000"/>
                </a:solidFill>
                <a:latin typeface="Open Sans" panose="020B0606030504020204" pitchFamily="34" charset="0"/>
                <a:ea typeface="Open Sans" panose="020B0606030504020204" pitchFamily="34" charset="0"/>
                <a:cs typeface="Open Sans" panose="020B0606030504020204" pitchFamily="34" charset="0"/>
              </a:rPr>
              <a:t>For us: </a:t>
            </a:r>
            <a:r>
              <a:rPr lang="en-US" b="0" i="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What happens at a boundary between two plates depends on the </a:t>
            </a:r>
            <a:r>
              <a:rPr lang="en-US" b="0" i="1"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direction of the motion</a:t>
            </a:r>
            <a:r>
              <a:rPr lang="en-US" b="0" i="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 and the </a:t>
            </a:r>
            <a:r>
              <a:rPr lang="en-US" b="0" i="1"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orientation of the boundary</a:t>
            </a:r>
          </a:p>
          <a:p>
            <a:r>
              <a:rPr lang="en-US" i="1" dirty="0">
                <a:solidFill>
                  <a:srgbClr val="000000"/>
                </a:solidFill>
                <a:latin typeface="Open Sans" panose="020B0606030504020204" pitchFamily="34" charset="0"/>
                <a:ea typeface="Open Sans" panose="020B0606030504020204" pitchFamily="34" charset="0"/>
                <a:cs typeface="Open Sans" panose="020B0606030504020204" pitchFamily="34" charset="0"/>
              </a:rPr>
              <a:t>These create relative motion</a:t>
            </a:r>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65656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8" name="Picture 10" descr="More Posters For Hidden Figures - blackfilm.com">
            <a:extLst>
              <a:ext uri="{FF2B5EF4-FFF2-40B4-BE49-F238E27FC236}">
                <a16:creationId xmlns:a16="http://schemas.microsoft.com/office/drawing/2014/main" id="{174B467C-5BE9-4E4A-B2FE-074AD19301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1425" y="0"/>
            <a:ext cx="46291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665755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333F50"/>
        </a:solidFill>
        <a:effectLst/>
      </p:bgPr>
    </p:bg>
    <p:spTree>
      <p:nvGrpSpPr>
        <p:cNvPr id="1" name=""/>
        <p:cNvGrpSpPr/>
        <p:nvPr/>
      </p:nvGrpSpPr>
      <p:grpSpPr>
        <a:xfrm>
          <a:off x="0" y="0"/>
          <a:ext cx="0" cy="0"/>
          <a:chOff x="0" y="0"/>
          <a:chExt cx="0" cy="0"/>
        </a:xfrm>
      </p:grpSpPr>
      <p:pic>
        <p:nvPicPr>
          <p:cNvPr id="4" name="Online Media 3" title="Motion of a rigid plate across the surface of the Earth">
            <a:hlinkClick r:id="" action="ppaction://media"/>
            <a:extLst>
              <a:ext uri="{FF2B5EF4-FFF2-40B4-BE49-F238E27FC236}">
                <a16:creationId xmlns:a16="http://schemas.microsoft.com/office/drawing/2014/main" id="{98EF5217-FD18-4D95-83FE-FC8CCC4A151A}"/>
              </a:ext>
            </a:extLst>
          </p:cNvPr>
          <p:cNvPicPr>
            <a:picLocks noGrp="1" noRot="1" noChangeAspect="1"/>
          </p:cNvPicPr>
          <p:nvPr>
            <p:ph idx="1"/>
            <a:videoFile r:link="rId1"/>
          </p:nvPr>
        </p:nvPicPr>
        <p:blipFill>
          <a:blip r:embed="rId4"/>
          <a:stretch>
            <a:fillRect/>
          </a:stretch>
        </p:blipFill>
        <p:spPr>
          <a:xfrm>
            <a:off x="1816214" y="930860"/>
            <a:ext cx="8842375" cy="4996280"/>
          </a:xfrm>
          <a:prstGeom prst="rect">
            <a:avLst/>
          </a:prstGeom>
        </p:spPr>
      </p:pic>
    </p:spTree>
    <p:extLst>
      <p:ext uri="{BB962C8B-B14F-4D97-AF65-F5344CB8AC3E}">
        <p14:creationId xmlns:p14="http://schemas.microsoft.com/office/powerpoint/2010/main" val="3127980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Illustration of how plates move across the spherical Earth featuring the Euler pole and plate boundary end-members.">
            <a:extLst>
              <a:ext uri="{FF2B5EF4-FFF2-40B4-BE49-F238E27FC236}">
                <a16:creationId xmlns:a16="http://schemas.microsoft.com/office/drawing/2014/main" id="{C0FEFC24-0ADA-4389-8545-1B26952990E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47800" y="1143131"/>
            <a:ext cx="8708374" cy="5791069"/>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23B50269-1E3D-4F05-B97F-8238BE464301}"/>
              </a:ext>
            </a:extLst>
          </p:cNvPr>
          <p:cNvSpPr>
            <a:spLocks noGrp="1"/>
          </p:cNvSpPr>
          <p:nvPr>
            <p:ph type="title"/>
          </p:nvPr>
        </p:nvSpPr>
        <p:spPr>
          <a:xfrm>
            <a:off x="228600" y="0"/>
            <a:ext cx="10515600" cy="1325563"/>
          </a:xfrm>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More than lines: results in rock</a:t>
            </a:r>
          </a:p>
        </p:txBody>
      </p:sp>
    </p:spTree>
    <p:extLst>
      <p:ext uri="{BB962C8B-B14F-4D97-AF65-F5344CB8AC3E}">
        <p14:creationId xmlns:p14="http://schemas.microsoft.com/office/powerpoint/2010/main" val="18960335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06F-8EDB-40FC-9E61-39FFCA8654A5}"/>
              </a:ext>
            </a:extLst>
          </p:cNvPr>
          <p:cNvSpPr>
            <a:spLocks noGrp="1"/>
          </p:cNvSpPr>
          <p:nvPr>
            <p:ph type="title"/>
          </p:nvPr>
        </p:nvSpPr>
        <p:spPr>
          <a:xfrm>
            <a:off x="64213" y="380340"/>
            <a:ext cx="4042025" cy="6097320"/>
          </a:xfrm>
        </p:spPr>
        <p:txBody>
          <a:bodyPr>
            <a:normAutofit/>
          </a:bodyPr>
          <a:lstStyle/>
          <a:p>
            <a:r>
              <a:rPr lang="en-AU" sz="3600" dirty="0" err="1"/>
              <a:t>Palaeomagnetics</a:t>
            </a:r>
            <a:br>
              <a:rPr lang="en-AU" sz="3600" dirty="0"/>
            </a:br>
            <a:r>
              <a:rPr lang="en-AU" sz="3600" dirty="0"/>
              <a:t>Euler poles</a:t>
            </a:r>
            <a:br>
              <a:rPr lang="en-AU" sz="3600" dirty="0"/>
            </a:br>
            <a:r>
              <a:rPr lang="en-AU" sz="3600" dirty="0"/>
              <a:t>Lithology</a:t>
            </a:r>
            <a:br>
              <a:rPr lang="en-AU" sz="3600" dirty="0"/>
            </a:br>
            <a:r>
              <a:rPr lang="en-AU" sz="3600" dirty="0"/>
              <a:t>Slab dynamics</a:t>
            </a:r>
            <a:br>
              <a:rPr lang="en-AU" sz="3600" dirty="0"/>
            </a:br>
            <a:r>
              <a:rPr lang="en-AU" sz="3600" dirty="0"/>
              <a:t>Spreading rates</a:t>
            </a:r>
            <a:br>
              <a:rPr lang="en-AU" sz="3600" dirty="0"/>
            </a:br>
            <a:r>
              <a:rPr lang="en-AU" sz="3600" dirty="0"/>
              <a:t>LLSVP</a:t>
            </a:r>
            <a:endParaRPr lang="en-US" sz="3600" dirty="0"/>
          </a:p>
        </p:txBody>
      </p:sp>
      <p:pic>
        <p:nvPicPr>
          <p:cNvPr id="4" name="Content Placeholder 3" descr="A map of the world&#10;&#10;Description automatically generated">
            <a:extLst>
              <a:ext uri="{FF2B5EF4-FFF2-40B4-BE49-F238E27FC236}">
                <a16:creationId xmlns:a16="http://schemas.microsoft.com/office/drawing/2014/main" id="{95D59300-9F77-42D8-A6A7-AFC3F569778A}"/>
              </a:ext>
            </a:extLst>
          </p:cNvPr>
          <p:cNvPicPr>
            <a:picLocks noGrp="1"/>
          </p:cNvPicPr>
          <p:nvPr>
            <p:ph idx="1"/>
          </p:nvPr>
        </p:nvPicPr>
        <p:blipFill>
          <a:blip r:embed="rId3" cstate="print">
            <a:extLst>
              <a:ext uri="{28A0092B-C50C-407E-A947-70E740481C1C}">
                <a14:useLocalDpi xmlns:a14="http://schemas.microsoft.com/office/drawing/2010/main" val="0"/>
              </a:ext>
            </a:extLst>
          </a:blip>
          <a:stretch>
            <a:fillRect/>
          </a:stretch>
        </p:blipFill>
        <p:spPr>
          <a:xfrm>
            <a:off x="4106238" y="0"/>
            <a:ext cx="8085762" cy="6858000"/>
          </a:xfrm>
          <a:prstGeom prst="rect">
            <a:avLst/>
          </a:prstGeom>
        </p:spPr>
      </p:pic>
    </p:spTree>
    <p:extLst>
      <p:ext uri="{BB962C8B-B14F-4D97-AF65-F5344CB8AC3E}">
        <p14:creationId xmlns:p14="http://schemas.microsoft.com/office/powerpoint/2010/main" val="425833521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33642-E869-4CB8-929F-B3037C6C49B8}"/>
              </a:ext>
            </a:extLst>
          </p:cNvPr>
          <p:cNvSpPr>
            <a:spLocks noGrp="1"/>
          </p:cNvSpPr>
          <p:nvPr>
            <p:ph type="title"/>
          </p:nvPr>
        </p:nvSpPr>
        <p:spPr/>
        <p:txBody>
          <a:bodyPr/>
          <a:lstStyle/>
          <a:p>
            <a:r>
              <a:rPr lang="en-US" b="1" dirty="0">
                <a:solidFill>
                  <a:schemeClr val="tx2">
                    <a:lumMod val="75000"/>
                  </a:schemeClr>
                </a:solidFill>
                <a:latin typeface="Abadi" panose="020B0604020104020204" pitchFamily="34" charset="0"/>
              </a:rPr>
              <a:t>True Polar Wander</a:t>
            </a:r>
          </a:p>
        </p:txBody>
      </p:sp>
      <p:pic>
        <p:nvPicPr>
          <p:cNvPr id="3074" name="Picture 2" descr="Lunar true polar wander inferred from polar hydrogen - CaltechAUTHORS">
            <a:extLst>
              <a:ext uri="{FF2B5EF4-FFF2-40B4-BE49-F238E27FC236}">
                <a16:creationId xmlns:a16="http://schemas.microsoft.com/office/drawing/2014/main" id="{11CD35FB-E84A-49DA-AEF1-71FB9E46CE9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477001" y="166199"/>
            <a:ext cx="5499100" cy="6525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657814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33642-E869-4CB8-929F-B3037C6C49B8}"/>
              </a:ext>
            </a:extLst>
          </p:cNvPr>
          <p:cNvSpPr>
            <a:spLocks noGrp="1"/>
          </p:cNvSpPr>
          <p:nvPr>
            <p:ph type="title"/>
          </p:nvPr>
        </p:nvSpPr>
        <p:spPr>
          <a:xfrm>
            <a:off x="469900" y="374162"/>
            <a:ext cx="10515600" cy="1325563"/>
          </a:xfrm>
        </p:spPr>
        <p:txBody>
          <a:bodyPr/>
          <a:lstStyle/>
          <a:p>
            <a:r>
              <a:rPr lang="en-US" b="1" dirty="0">
                <a:solidFill>
                  <a:schemeClr val="tx2">
                    <a:lumMod val="75000"/>
                  </a:schemeClr>
                </a:solidFill>
                <a:latin typeface="Abadi" panose="020B0604020104020204" pitchFamily="34" charset="0"/>
              </a:rPr>
              <a:t>True Polar Wander</a:t>
            </a:r>
          </a:p>
        </p:txBody>
      </p:sp>
      <p:pic>
        <p:nvPicPr>
          <p:cNvPr id="3074" name="Picture 2" descr="Lunar true polar wander inferred from polar hydrogen - CaltechAUTHORS">
            <a:extLst>
              <a:ext uri="{FF2B5EF4-FFF2-40B4-BE49-F238E27FC236}">
                <a16:creationId xmlns:a16="http://schemas.microsoft.com/office/drawing/2014/main" id="{11CD35FB-E84A-49DA-AEF1-71FB9E46CE9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477001" y="166199"/>
            <a:ext cx="5499100" cy="6525601"/>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5F887635-89A2-42D8-A9EB-4155BC67DB8B}"/>
              </a:ext>
            </a:extLst>
          </p:cNvPr>
          <p:cNvSpPr txBox="1">
            <a:spLocks/>
          </p:cNvSpPr>
          <p:nvPr/>
        </p:nvSpPr>
        <p:spPr>
          <a:xfrm>
            <a:off x="469900" y="1626700"/>
            <a:ext cx="5499100" cy="48661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rgbClr val="2E2E2E"/>
                </a:solidFill>
                <a:latin typeface="NexusSans"/>
              </a:rPr>
              <a:t>TPW results from changes in the magnetic pole position caused by global slip at the core-mantle boundary, at least in part in response to changes in mass redistribution at the surface caused by the formation and breakup of supercontinents. </a:t>
            </a:r>
            <a:r>
              <a:rPr lang="en-US" b="1" u="sng" dirty="0">
                <a:solidFill>
                  <a:srgbClr val="2E2E2E"/>
                </a:solidFill>
                <a:latin typeface="NexusSans"/>
              </a:rPr>
              <a:t>Movement of the entire lithosphere with respect to the mantle or of the mantle relative to the core </a:t>
            </a:r>
            <a:r>
              <a:rPr lang="en-US" dirty="0">
                <a:solidFill>
                  <a:srgbClr val="2E2E2E"/>
                </a:solidFill>
                <a:latin typeface="NexusSans"/>
              </a:rPr>
              <a:t>can produce the same effect. </a:t>
            </a:r>
            <a:endParaRPr lang="en-US" dirty="0"/>
          </a:p>
        </p:txBody>
      </p:sp>
    </p:spTree>
    <p:extLst>
      <p:ext uri="{BB962C8B-B14F-4D97-AF65-F5344CB8AC3E}">
        <p14:creationId xmlns:p14="http://schemas.microsoft.com/office/powerpoint/2010/main" val="70302459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33642-E869-4CB8-929F-B3037C6C49B8}"/>
              </a:ext>
            </a:extLst>
          </p:cNvPr>
          <p:cNvSpPr>
            <a:spLocks noGrp="1"/>
          </p:cNvSpPr>
          <p:nvPr>
            <p:ph type="title"/>
          </p:nvPr>
        </p:nvSpPr>
        <p:spPr>
          <a:xfrm>
            <a:off x="469900" y="374162"/>
            <a:ext cx="10515600" cy="1325563"/>
          </a:xfrm>
        </p:spPr>
        <p:txBody>
          <a:bodyPr/>
          <a:lstStyle/>
          <a:p>
            <a:r>
              <a:rPr lang="en-US" b="1" dirty="0">
                <a:solidFill>
                  <a:schemeClr val="tx2">
                    <a:lumMod val="75000"/>
                  </a:schemeClr>
                </a:solidFill>
                <a:latin typeface="Abadi" panose="020B0604020104020204" pitchFamily="34" charset="0"/>
              </a:rPr>
              <a:t>True Polar Wander</a:t>
            </a:r>
          </a:p>
        </p:txBody>
      </p:sp>
      <p:pic>
        <p:nvPicPr>
          <p:cNvPr id="3074" name="Picture 2" descr="Lunar true polar wander inferred from polar hydrogen - CaltechAUTHORS">
            <a:extLst>
              <a:ext uri="{FF2B5EF4-FFF2-40B4-BE49-F238E27FC236}">
                <a16:creationId xmlns:a16="http://schemas.microsoft.com/office/drawing/2014/main" id="{11CD35FB-E84A-49DA-AEF1-71FB9E46CE9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477001" y="166199"/>
            <a:ext cx="5499100" cy="6525601"/>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5F887635-89A2-42D8-A9EB-4155BC67DB8B}"/>
              </a:ext>
            </a:extLst>
          </p:cNvPr>
          <p:cNvSpPr txBox="1">
            <a:spLocks/>
          </p:cNvSpPr>
          <p:nvPr/>
        </p:nvSpPr>
        <p:spPr>
          <a:xfrm>
            <a:off x="469900" y="1626700"/>
            <a:ext cx="5499100" cy="48661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u="sng" dirty="0"/>
              <a:t>Formal definition: </a:t>
            </a:r>
            <a:endParaRPr lang="en-US" b="0" i="0" u="sng" dirty="0">
              <a:solidFill>
                <a:srgbClr val="222222"/>
              </a:solidFill>
              <a:effectLst/>
              <a:latin typeface="Harding"/>
            </a:endParaRPr>
          </a:p>
          <a:p>
            <a:pPr marL="0" indent="0">
              <a:buNone/>
            </a:pPr>
            <a:r>
              <a:rPr lang="en-US" b="0" i="0" dirty="0">
                <a:solidFill>
                  <a:srgbClr val="222222"/>
                </a:solidFill>
                <a:effectLst/>
                <a:latin typeface="Harding"/>
              </a:rPr>
              <a:t>As defined as the migration of the maximum moment of inertia (</a:t>
            </a:r>
            <a:r>
              <a:rPr lang="en-US" b="0" i="1" dirty="0">
                <a:solidFill>
                  <a:srgbClr val="222222"/>
                </a:solidFill>
                <a:effectLst/>
                <a:latin typeface="Harding"/>
              </a:rPr>
              <a:t>I</a:t>
            </a:r>
            <a:r>
              <a:rPr lang="en-US" b="0" i="1" baseline="-25000" dirty="0">
                <a:solidFill>
                  <a:srgbClr val="222222"/>
                </a:solidFill>
                <a:effectLst/>
                <a:latin typeface="Harding"/>
              </a:rPr>
              <a:t>max</a:t>
            </a:r>
            <a:r>
              <a:rPr lang="en-US" b="0" i="0" dirty="0">
                <a:solidFill>
                  <a:srgbClr val="222222"/>
                </a:solidFill>
                <a:effectLst/>
                <a:latin typeface="Harding"/>
              </a:rPr>
              <a:t>) to</a:t>
            </a:r>
            <a:r>
              <a:rPr lang="en-US" dirty="0">
                <a:solidFill>
                  <a:srgbClr val="222222"/>
                </a:solidFill>
                <a:latin typeface="Harding"/>
              </a:rPr>
              <a:t>. align with Earth’s spin axis, TPW occurs as a rotation about an Euler pole controlled by the minimum moment of inertia (</a:t>
            </a:r>
            <a:r>
              <a:rPr lang="en-US" i="1" dirty="0" err="1">
                <a:solidFill>
                  <a:srgbClr val="222222"/>
                </a:solidFill>
                <a:latin typeface="Harding"/>
              </a:rPr>
              <a:t>I</a:t>
            </a:r>
            <a:r>
              <a:rPr lang="en-US" i="1" baseline="-25000" dirty="0" err="1">
                <a:solidFill>
                  <a:srgbClr val="222222"/>
                </a:solidFill>
                <a:latin typeface="Harding"/>
              </a:rPr>
              <a:t>min</a:t>
            </a:r>
            <a:r>
              <a:rPr lang="en-US" dirty="0">
                <a:solidFill>
                  <a:srgbClr val="222222"/>
                </a:solidFill>
                <a:latin typeface="Harding"/>
              </a:rPr>
              <a:t>) that is equatorial and is therefore predicted to circumscribe a great-circle APW path</a:t>
            </a:r>
            <a:endParaRPr lang="en-US" dirty="0"/>
          </a:p>
        </p:txBody>
      </p:sp>
    </p:spTree>
    <p:extLst>
      <p:ext uri="{BB962C8B-B14F-4D97-AF65-F5344CB8AC3E}">
        <p14:creationId xmlns:p14="http://schemas.microsoft.com/office/powerpoint/2010/main" val="392681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C16BC4-2ACA-4EEA-898F-DCDC3589BF17}"/>
              </a:ext>
            </a:extLst>
          </p:cNvPr>
          <p:cNvSpPr/>
          <p:nvPr/>
        </p:nvSpPr>
        <p:spPr>
          <a:xfrm>
            <a:off x="9448800" y="0"/>
            <a:ext cx="2743200" cy="6858000"/>
          </a:xfrm>
          <a:prstGeom prst="rec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4" name="Picture 2" descr="The Orange Peeling Trick That Perfectly Preserves The Peel">
            <a:extLst>
              <a:ext uri="{FF2B5EF4-FFF2-40B4-BE49-F238E27FC236}">
                <a16:creationId xmlns:a16="http://schemas.microsoft.com/office/drawing/2014/main" id="{240A0459-CD90-473D-AB0D-3526AC2DAB1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962753" y="0"/>
            <a:ext cx="6855458" cy="6855458"/>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FFF23595-EAAE-43B4-8D63-525F8C8D5EAA}"/>
              </a:ext>
            </a:extLst>
          </p:cNvPr>
          <p:cNvSpPr>
            <a:spLocks noGrp="1"/>
          </p:cNvSpPr>
          <p:nvPr>
            <p:ph type="title"/>
          </p:nvPr>
        </p:nvSpPr>
        <p:spPr>
          <a:xfrm rot="16200000">
            <a:off x="-1794821" y="2757640"/>
            <a:ext cx="6231244" cy="1325563"/>
          </a:xfrm>
        </p:spPr>
        <p:txBody>
          <a:bodyPr>
            <a:normAutofit/>
          </a:bodyPr>
          <a:lstStyle/>
          <a:p>
            <a:r>
              <a:rPr lang="en-US" sz="6000" b="1" dirty="0">
                <a:solidFill>
                  <a:schemeClr val="tx2">
                    <a:lumMod val="75000"/>
                  </a:schemeClr>
                </a:solidFill>
                <a:latin typeface="Abadi" panose="020B0604020104020204" pitchFamily="34" charset="0"/>
              </a:rPr>
              <a:t>True Polar Wander</a:t>
            </a:r>
          </a:p>
        </p:txBody>
      </p:sp>
    </p:spTree>
    <p:extLst>
      <p:ext uri="{BB962C8B-B14F-4D97-AF65-F5344CB8AC3E}">
        <p14:creationId xmlns:p14="http://schemas.microsoft.com/office/powerpoint/2010/main" val="423060057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45F5CF-C376-43D7-A0FA-28C1DCDDB2F7}"/>
              </a:ext>
            </a:extLst>
          </p:cNvPr>
          <p:cNvSpPr>
            <a:spLocks noGrp="1"/>
          </p:cNvSpPr>
          <p:nvPr>
            <p:ph idx="1"/>
          </p:nvPr>
        </p:nvSpPr>
        <p:spPr>
          <a:xfrm>
            <a:off x="393700" y="263525"/>
            <a:ext cx="10515600" cy="4351338"/>
          </a:xfrm>
        </p:spPr>
        <p:txBody>
          <a:bodyPr>
            <a:normAutofit/>
          </a:bodyPr>
          <a:lstStyle/>
          <a:p>
            <a:pPr marL="0" indent="0">
              <a:buNone/>
            </a:pPr>
            <a:r>
              <a:rPr lang="en-US" sz="44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Earth is a spinning ball in space.</a:t>
            </a:r>
          </a:p>
        </p:txBody>
      </p:sp>
      <p:pic>
        <p:nvPicPr>
          <p:cNvPr id="4098" name="Picture 2" descr="GIF orange food 3d - animated GIF on GIFER">
            <a:extLst>
              <a:ext uri="{FF2B5EF4-FFF2-40B4-BE49-F238E27FC236}">
                <a16:creationId xmlns:a16="http://schemas.microsoft.com/office/drawing/2014/main" id="{D4687EEE-CEA5-475D-B6A9-917DAF0D4156}"/>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714750" y="1501775"/>
            <a:ext cx="47625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5667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33F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26D2E-DB76-498E-8F07-A00BEC8C0A4D}"/>
              </a:ext>
            </a:extLst>
          </p:cNvPr>
          <p:cNvSpPr>
            <a:spLocks noGrp="1"/>
          </p:cNvSpPr>
          <p:nvPr>
            <p:ph type="title"/>
          </p:nvPr>
        </p:nvSpPr>
        <p:spPr>
          <a:xfrm>
            <a:off x="725079" y="138882"/>
            <a:ext cx="10515600" cy="1325563"/>
          </a:xfrm>
        </p:spPr>
        <p:txBody>
          <a:bodyPr/>
          <a:lstStyle/>
          <a:p>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What do I need?</a:t>
            </a:r>
            <a:endPar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Content Placeholder 2">
            <a:extLst>
              <a:ext uri="{FF2B5EF4-FFF2-40B4-BE49-F238E27FC236}">
                <a16:creationId xmlns:a16="http://schemas.microsoft.com/office/drawing/2014/main" id="{1F45B525-C43A-467E-867A-759D2CABC0A8}"/>
              </a:ext>
            </a:extLst>
          </p:cNvPr>
          <p:cNvSpPr>
            <a:spLocks noGrp="1"/>
          </p:cNvSpPr>
          <p:nvPr>
            <p:ph idx="1"/>
          </p:nvPr>
        </p:nvSpPr>
        <p:spPr>
          <a:xfrm>
            <a:off x="838200" y="1552248"/>
            <a:ext cx="10515600" cy="5065368"/>
          </a:xfrm>
        </p:spPr>
        <p:txBody>
          <a:bodyPr>
            <a:normAutofit fontScale="92500" lnSpcReduction="10000"/>
          </a:bodyPr>
          <a:lstStyle/>
          <a:p>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Mantle Theory</a:t>
            </a:r>
          </a:p>
          <a:p>
            <a:r>
              <a:rPr lang="en-AU"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Palaeomagentics</a:t>
            </a:r>
            <a:endPar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lvl="1"/>
            <a:r>
              <a:rPr lang="en-AU"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True Polar Wander phase</a:t>
            </a:r>
          </a:p>
          <a:p>
            <a:pPr lvl="1"/>
            <a:r>
              <a:rPr lang="en-AU"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GAD cycle</a:t>
            </a:r>
          </a:p>
          <a:p>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Rock type </a:t>
            </a:r>
          </a:p>
          <a:p>
            <a:pPr lvl="1"/>
            <a:r>
              <a:rPr lang="en-AU"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Environmental, latitudinal (for sedimentary)</a:t>
            </a:r>
          </a:p>
          <a:p>
            <a:pPr lvl="1"/>
            <a:r>
              <a:rPr lang="en-AU"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Type and morphology of igneous material (e.g. Dyke swarms, kimberlites(?) )</a:t>
            </a:r>
          </a:p>
          <a:p>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Slab dynamics</a:t>
            </a:r>
          </a:p>
          <a:p>
            <a:pPr lvl="1"/>
            <a:r>
              <a:rPr lang="en-AU"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Rates</a:t>
            </a:r>
          </a:p>
          <a:p>
            <a:pPr lvl="1"/>
            <a:r>
              <a:rPr lang="en-AU"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Phase (orogeny, subduction)</a:t>
            </a:r>
          </a:p>
          <a:p>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Age</a:t>
            </a:r>
          </a:p>
          <a:p>
            <a:r>
              <a:rPr lang="en-AU" b="1" dirty="0">
                <a:solidFill>
                  <a:schemeClr val="bg1"/>
                </a:solidFill>
                <a:latin typeface="Open Sans" panose="020B0606030504020204" pitchFamily="34" charset="0"/>
                <a:ea typeface="Open Sans" panose="020B0606030504020204" pitchFamily="34" charset="0"/>
                <a:cs typeface="Open Sans" panose="020B0606030504020204" pitchFamily="34" charset="0"/>
              </a:rPr>
              <a:t>Fossils</a:t>
            </a:r>
          </a:p>
          <a:p>
            <a:endParaRPr lang="en-AU" dirty="0"/>
          </a:p>
          <a:p>
            <a:endParaRPr lang="en-US" dirty="0"/>
          </a:p>
        </p:txBody>
      </p:sp>
    </p:spTree>
    <p:extLst>
      <p:ext uri="{BB962C8B-B14F-4D97-AF65-F5344CB8AC3E}">
        <p14:creationId xmlns:p14="http://schemas.microsoft.com/office/powerpoint/2010/main" val="417994251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undefined">
            <a:extLst>
              <a:ext uri="{FF2B5EF4-FFF2-40B4-BE49-F238E27FC236}">
                <a16:creationId xmlns:a16="http://schemas.microsoft.com/office/drawing/2014/main" id="{FD4F3F7B-56DD-409D-852E-BFB03D339D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9750" y="1390650"/>
            <a:ext cx="8572500" cy="47625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B44E32C2-C53A-4775-90F9-C5CC8FACE73A}"/>
              </a:ext>
            </a:extLst>
          </p:cNvPr>
          <p:cNvSpPr txBox="1">
            <a:spLocks/>
          </p:cNvSpPr>
          <p:nvPr/>
        </p:nvSpPr>
        <p:spPr>
          <a:xfrm>
            <a:off x="469900" y="37416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tx2">
                    <a:lumMod val="75000"/>
                  </a:schemeClr>
                </a:solidFill>
                <a:latin typeface="Abadi" panose="020B0604020104020204" pitchFamily="34" charset="0"/>
              </a:rPr>
              <a:t>True Polar Wander: consider reconstruction</a:t>
            </a:r>
          </a:p>
        </p:txBody>
      </p:sp>
    </p:spTree>
    <p:extLst>
      <p:ext uri="{BB962C8B-B14F-4D97-AF65-F5344CB8AC3E}">
        <p14:creationId xmlns:p14="http://schemas.microsoft.com/office/powerpoint/2010/main" val="38219233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Fig. 4">
            <a:extLst>
              <a:ext uri="{FF2B5EF4-FFF2-40B4-BE49-F238E27FC236}">
                <a16:creationId xmlns:a16="http://schemas.microsoft.com/office/drawing/2014/main" id="{47E4BCC4-6972-4F7B-9CA0-8AF3A05F4DC3}"/>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610241" y="1197251"/>
            <a:ext cx="8971518" cy="5471541"/>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27A81491-4B3A-4EC9-ADB1-8A2B9D9FD5C6}"/>
              </a:ext>
            </a:extLst>
          </p:cNvPr>
          <p:cNvSpPr>
            <a:spLocks noGrp="1"/>
          </p:cNvSpPr>
          <p:nvPr>
            <p:ph type="title"/>
          </p:nvPr>
        </p:nvSpPr>
        <p:spPr>
          <a:xfrm>
            <a:off x="241300" y="51811"/>
            <a:ext cx="10515600" cy="1325563"/>
          </a:xfrm>
        </p:spPr>
        <p:txBody>
          <a:bodyPr/>
          <a:lstStyle/>
          <a:p>
            <a:r>
              <a:rPr lang="en-US" b="1" dirty="0">
                <a:solidFill>
                  <a:schemeClr val="tx2">
                    <a:lumMod val="75000"/>
                  </a:schemeClr>
                </a:solidFill>
                <a:latin typeface="Abadi" panose="020B0604020104020204" pitchFamily="34" charset="0"/>
              </a:rPr>
              <a:t>True Polar Wander: observable events</a:t>
            </a:r>
          </a:p>
        </p:txBody>
      </p:sp>
      <p:sp>
        <p:nvSpPr>
          <p:cNvPr id="2" name="TextBox 1">
            <a:extLst>
              <a:ext uri="{FF2B5EF4-FFF2-40B4-BE49-F238E27FC236}">
                <a16:creationId xmlns:a16="http://schemas.microsoft.com/office/drawing/2014/main" id="{0E97FB42-5049-43DB-8615-75F3A3C3E074}"/>
              </a:ext>
            </a:extLst>
          </p:cNvPr>
          <p:cNvSpPr txBox="1"/>
          <p:nvPr/>
        </p:nvSpPr>
        <p:spPr>
          <a:xfrm>
            <a:off x="10581759" y="6484126"/>
            <a:ext cx="1581267" cy="369332"/>
          </a:xfrm>
          <a:prstGeom prst="rect">
            <a:avLst/>
          </a:prstGeom>
          <a:noFill/>
        </p:spPr>
        <p:txBody>
          <a:bodyPr wrap="none" rtlCol="0">
            <a:spAutoFit/>
          </a:bodyPr>
          <a:lstStyle/>
          <a:p>
            <a:r>
              <a:rPr lang="en-US" dirty="0"/>
              <a:t>Jing et al 2022.</a:t>
            </a:r>
          </a:p>
        </p:txBody>
      </p:sp>
    </p:spTree>
    <p:extLst>
      <p:ext uri="{BB962C8B-B14F-4D97-AF65-F5344CB8AC3E}">
        <p14:creationId xmlns:p14="http://schemas.microsoft.com/office/powerpoint/2010/main" val="61095378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47EAE-3CBE-4761-B139-AA6939E687BD}"/>
              </a:ext>
            </a:extLst>
          </p:cNvPr>
          <p:cNvSpPr>
            <a:spLocks noGrp="1"/>
          </p:cNvSpPr>
          <p:nvPr>
            <p:ph type="title"/>
          </p:nvPr>
        </p:nvSpPr>
        <p:spPr>
          <a:xfrm>
            <a:off x="736600" y="365125"/>
            <a:ext cx="10515600" cy="1325563"/>
          </a:xfrm>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In GAD we trust </a:t>
            </a:r>
          </a:p>
        </p:txBody>
      </p:sp>
      <p:pic>
        <p:nvPicPr>
          <p:cNvPr id="18434" name="Picture 2" descr="post office advice mild apparent polar wander fossil Burger wool">
            <a:extLst>
              <a:ext uri="{FF2B5EF4-FFF2-40B4-BE49-F238E27FC236}">
                <a16:creationId xmlns:a16="http://schemas.microsoft.com/office/drawing/2014/main" id="{D3EB89C4-1170-45C4-87DC-113292B9633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736600" y="1690688"/>
            <a:ext cx="10617200" cy="4280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697435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91AE7-1C13-4434-ABAB-0ED9AE8C7338}"/>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Q: Does TPW influence APW?</a:t>
            </a:r>
          </a:p>
        </p:txBody>
      </p:sp>
    </p:spTree>
    <p:extLst>
      <p:ext uri="{BB962C8B-B14F-4D97-AF65-F5344CB8AC3E}">
        <p14:creationId xmlns:p14="http://schemas.microsoft.com/office/powerpoint/2010/main" val="384312856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91AE7-1C13-4434-ABAB-0ED9AE8C7338}"/>
              </a:ext>
            </a:extLst>
          </p:cNvPr>
          <p:cNvSpPr>
            <a:spLocks noGrp="1"/>
          </p:cNvSpPr>
          <p:nvPr>
            <p:ph type="title"/>
          </p:nvPr>
        </p:nvSpPr>
        <p:spPr/>
        <p:txBody>
          <a:bodyPr/>
          <a:lstStyle/>
          <a:p>
            <a:r>
              <a:rPr lang="en-US" dirty="0"/>
              <a:t>Q: Does TPW influence APW?</a:t>
            </a:r>
          </a:p>
        </p:txBody>
      </p:sp>
      <p:sp>
        <p:nvSpPr>
          <p:cNvPr id="3" name="Title 1">
            <a:extLst>
              <a:ext uri="{FF2B5EF4-FFF2-40B4-BE49-F238E27FC236}">
                <a16:creationId xmlns:a16="http://schemas.microsoft.com/office/drawing/2014/main" id="{B0965EA1-7DDE-4942-BB91-07D927656276}"/>
              </a:ext>
            </a:extLst>
          </p:cNvPr>
          <p:cNvSpPr txBox="1">
            <a:spLocks/>
          </p:cNvSpPr>
          <p:nvPr/>
        </p:nvSpPr>
        <p:spPr>
          <a:xfrm>
            <a:off x="838200" y="204432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Q. What happens if we don’t account for TPW in our APW?</a:t>
            </a:r>
          </a:p>
        </p:txBody>
      </p:sp>
    </p:spTree>
    <p:extLst>
      <p:ext uri="{BB962C8B-B14F-4D97-AF65-F5344CB8AC3E}">
        <p14:creationId xmlns:p14="http://schemas.microsoft.com/office/powerpoint/2010/main" val="427667848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91AE7-1C13-4434-ABAB-0ED9AE8C7338}"/>
              </a:ext>
            </a:extLst>
          </p:cNvPr>
          <p:cNvSpPr>
            <a:spLocks noGrp="1"/>
          </p:cNvSpPr>
          <p:nvPr>
            <p:ph type="title"/>
          </p:nvPr>
        </p:nvSpPr>
        <p:spPr/>
        <p:txBody>
          <a:bodyPr/>
          <a:lstStyle/>
          <a:p>
            <a:r>
              <a:rPr lang="en-US" dirty="0"/>
              <a:t>Q. Does TPW influence APW?</a:t>
            </a:r>
          </a:p>
        </p:txBody>
      </p:sp>
      <p:sp>
        <p:nvSpPr>
          <p:cNvPr id="3" name="Title 1">
            <a:extLst>
              <a:ext uri="{FF2B5EF4-FFF2-40B4-BE49-F238E27FC236}">
                <a16:creationId xmlns:a16="http://schemas.microsoft.com/office/drawing/2014/main" id="{B0965EA1-7DDE-4942-BB91-07D927656276}"/>
              </a:ext>
            </a:extLst>
          </p:cNvPr>
          <p:cNvSpPr txBox="1">
            <a:spLocks/>
          </p:cNvSpPr>
          <p:nvPr/>
        </p:nvSpPr>
        <p:spPr>
          <a:xfrm>
            <a:off x="838200" y="204432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Q. What happens if we don’t account for TPW in our APW?</a:t>
            </a:r>
          </a:p>
        </p:txBody>
      </p:sp>
      <p:sp>
        <p:nvSpPr>
          <p:cNvPr id="4" name="Title 1">
            <a:extLst>
              <a:ext uri="{FF2B5EF4-FFF2-40B4-BE49-F238E27FC236}">
                <a16:creationId xmlns:a16="http://schemas.microsoft.com/office/drawing/2014/main" id="{A1682B96-E170-401E-846C-C31F7050F9B2}"/>
              </a:ext>
            </a:extLst>
          </p:cNvPr>
          <p:cNvSpPr txBox="1">
            <a:spLocks/>
          </p:cNvSpPr>
          <p:nvPr/>
        </p:nvSpPr>
        <p:spPr>
          <a:xfrm>
            <a:off x="838200" y="457919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Q. What happens to our tectonic reconstructions?</a:t>
            </a:r>
          </a:p>
        </p:txBody>
      </p:sp>
    </p:spTree>
    <p:extLst>
      <p:ext uri="{BB962C8B-B14F-4D97-AF65-F5344CB8AC3E}">
        <p14:creationId xmlns:p14="http://schemas.microsoft.com/office/powerpoint/2010/main" val="193588520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75144C-CD76-4EE3-B6A5-5DD0F00E5615}"/>
              </a:ext>
            </a:extLst>
          </p:cNvPr>
          <p:cNvSpPr txBox="1"/>
          <p:nvPr/>
        </p:nvSpPr>
        <p:spPr>
          <a:xfrm>
            <a:off x="10334887" y="6488668"/>
            <a:ext cx="1523559" cy="369332"/>
          </a:xfrm>
          <a:prstGeom prst="rect">
            <a:avLst/>
          </a:prstGeom>
          <a:noFill/>
        </p:spPr>
        <p:txBody>
          <a:bodyPr wrap="none" rtlCol="0">
            <a:spAutoFit/>
          </a:bodyPr>
          <a:lstStyle/>
          <a:p>
            <a:r>
              <a:rPr lang="en-US" dirty="0"/>
              <a:t>Jing et al 2022</a:t>
            </a:r>
          </a:p>
        </p:txBody>
      </p:sp>
      <p:sp>
        <p:nvSpPr>
          <p:cNvPr id="2" name="Rectangle 1">
            <a:extLst>
              <a:ext uri="{FF2B5EF4-FFF2-40B4-BE49-F238E27FC236}">
                <a16:creationId xmlns:a16="http://schemas.microsoft.com/office/drawing/2014/main" id="{ECFF8219-35BC-4722-8BF0-5724A3922A47}"/>
              </a:ext>
            </a:extLst>
          </p:cNvPr>
          <p:cNvSpPr/>
          <p:nvPr/>
        </p:nvSpPr>
        <p:spPr>
          <a:xfrm>
            <a:off x="0" y="0"/>
            <a:ext cx="5016500" cy="6858000"/>
          </a:xfrm>
          <a:prstGeom prst="rec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figure 3">
            <a:extLst>
              <a:ext uri="{FF2B5EF4-FFF2-40B4-BE49-F238E27FC236}">
                <a16:creationId xmlns:a16="http://schemas.microsoft.com/office/drawing/2014/main" id="{D8779182-EDAB-424B-8C9D-4220E6009E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4063" y="0"/>
            <a:ext cx="30622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865869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9A0201-7E1B-46EC-94C9-BBAC971F1953}"/>
              </a:ext>
            </a:extLst>
          </p:cNvPr>
          <p:cNvSpPr/>
          <p:nvPr/>
        </p:nvSpPr>
        <p:spPr>
          <a:xfrm>
            <a:off x="0" y="0"/>
            <a:ext cx="5016500" cy="6858000"/>
          </a:xfrm>
          <a:prstGeom prst="rec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figure 3">
            <a:extLst>
              <a:ext uri="{FF2B5EF4-FFF2-40B4-BE49-F238E27FC236}">
                <a16:creationId xmlns:a16="http://schemas.microsoft.com/office/drawing/2014/main" id="{E926F42A-98C4-414F-B05C-E46E39AE5CA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4985"/>
          <a:stretch/>
        </p:blipFill>
        <p:spPr bwMode="auto">
          <a:xfrm>
            <a:off x="2675726" y="-38084"/>
            <a:ext cx="6840547" cy="6896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735280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D70A370-8423-4E0B-B994-E907C2F2E0E6}"/>
              </a:ext>
            </a:extLst>
          </p:cNvPr>
          <p:cNvSpPr/>
          <p:nvPr/>
        </p:nvSpPr>
        <p:spPr>
          <a:xfrm>
            <a:off x="0" y="0"/>
            <a:ext cx="5016500" cy="6858000"/>
          </a:xfrm>
          <a:prstGeom prst="rec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figure 3">
            <a:extLst>
              <a:ext uri="{FF2B5EF4-FFF2-40B4-BE49-F238E27FC236}">
                <a16:creationId xmlns:a16="http://schemas.microsoft.com/office/drawing/2014/main" id="{D8779182-EDAB-424B-8C9D-4220E6009E1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9235"/>
          <a:stretch/>
        </p:blipFill>
        <p:spPr bwMode="auto">
          <a:xfrm>
            <a:off x="1119020" y="0"/>
            <a:ext cx="9953959"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684580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655DFEB-8CCC-4DE3-9BBC-B9A9785C7B6D}"/>
              </a:ext>
            </a:extLst>
          </p:cNvPr>
          <p:cNvSpPr/>
          <p:nvPr/>
        </p:nvSpPr>
        <p:spPr>
          <a:xfrm>
            <a:off x="0" y="0"/>
            <a:ext cx="5016500" cy="6858000"/>
          </a:xfrm>
          <a:prstGeom prst="rec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figure 3">
            <a:extLst>
              <a:ext uri="{FF2B5EF4-FFF2-40B4-BE49-F238E27FC236}">
                <a16:creationId xmlns:a16="http://schemas.microsoft.com/office/drawing/2014/main" id="{D8779182-EDAB-424B-8C9D-4220E6009E1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5138" b="32110"/>
          <a:stretch/>
        </p:blipFill>
        <p:spPr bwMode="auto">
          <a:xfrm>
            <a:off x="427427" y="540646"/>
            <a:ext cx="11337146" cy="57767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5498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99069-B5CA-4D37-A295-84CEC99DB619}"/>
              </a:ext>
            </a:extLst>
          </p:cNvPr>
          <p:cNvSpPr>
            <a:spLocks noGrp="1"/>
          </p:cNvSpPr>
          <p:nvPr>
            <p:ph type="title"/>
          </p:nvPr>
        </p:nvSpPr>
        <p:spPr>
          <a:xfrm>
            <a:off x="232024" y="61448"/>
            <a:ext cx="10515600" cy="1325563"/>
          </a:xfrm>
        </p:spPr>
        <p:txBody>
          <a:bodyPr/>
          <a:lstStyle/>
          <a:p>
            <a:r>
              <a:rPr lang="en-AU"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The Devonian Revised</a:t>
            </a:r>
            <a:endPar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Content Placeholder 2">
            <a:extLst>
              <a:ext uri="{FF2B5EF4-FFF2-40B4-BE49-F238E27FC236}">
                <a16:creationId xmlns:a16="http://schemas.microsoft.com/office/drawing/2014/main" id="{EE2215BE-D79C-4984-9EB1-239F7773009B}"/>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2748CCF0-E406-4FAB-A828-CFA1FB6CB7BD}"/>
              </a:ext>
            </a:extLst>
          </p:cNvPr>
          <p:cNvPicPr>
            <a:picLocks noChangeAspect="1"/>
          </p:cNvPicPr>
          <p:nvPr/>
        </p:nvPicPr>
        <p:blipFill>
          <a:blip r:embed="rId3"/>
          <a:stretch>
            <a:fillRect/>
          </a:stretch>
        </p:blipFill>
        <p:spPr>
          <a:xfrm>
            <a:off x="1030270" y="1081133"/>
            <a:ext cx="10131460" cy="5470989"/>
          </a:xfrm>
          <a:prstGeom prst="rect">
            <a:avLst/>
          </a:prstGeom>
        </p:spPr>
      </p:pic>
      <p:sp>
        <p:nvSpPr>
          <p:cNvPr id="6" name="TextBox 5">
            <a:extLst>
              <a:ext uri="{FF2B5EF4-FFF2-40B4-BE49-F238E27FC236}">
                <a16:creationId xmlns:a16="http://schemas.microsoft.com/office/drawing/2014/main" id="{96F08F9E-DD29-4ABF-BF5F-609617D5AA7C}"/>
              </a:ext>
            </a:extLst>
          </p:cNvPr>
          <p:cNvSpPr txBox="1"/>
          <p:nvPr/>
        </p:nvSpPr>
        <p:spPr>
          <a:xfrm>
            <a:off x="9842642" y="6552122"/>
            <a:ext cx="2225225" cy="369332"/>
          </a:xfrm>
          <a:prstGeom prst="rect">
            <a:avLst/>
          </a:prstGeom>
          <a:noFill/>
        </p:spPr>
        <p:txBody>
          <a:bodyPr wrap="none" rtlCol="0">
            <a:spAutoFit/>
          </a:bodyPr>
          <a:lstStyle/>
          <a:p>
            <a:r>
              <a:rPr lang="en-AU" dirty="0" err="1"/>
              <a:t>Torsvik</a:t>
            </a:r>
            <a:r>
              <a:rPr lang="en-AU" dirty="0"/>
              <a:t>, Dowding et al</a:t>
            </a:r>
            <a:endParaRPr lang="en-US" dirty="0"/>
          </a:p>
        </p:txBody>
      </p:sp>
      <p:sp>
        <p:nvSpPr>
          <p:cNvPr id="7" name="TextBox 6">
            <a:extLst>
              <a:ext uri="{FF2B5EF4-FFF2-40B4-BE49-F238E27FC236}">
                <a16:creationId xmlns:a16="http://schemas.microsoft.com/office/drawing/2014/main" id="{47CDEDE7-CF26-4623-A7C2-444A3B941C21}"/>
              </a:ext>
            </a:extLst>
          </p:cNvPr>
          <p:cNvSpPr txBox="1"/>
          <p:nvPr/>
        </p:nvSpPr>
        <p:spPr>
          <a:xfrm>
            <a:off x="102741" y="6208323"/>
            <a:ext cx="447558" cy="646331"/>
          </a:xfrm>
          <a:prstGeom prst="rect">
            <a:avLst/>
          </a:prstGeom>
          <a:noFill/>
        </p:spPr>
        <p:txBody>
          <a:bodyPr wrap="none" rtlCol="0">
            <a:spAutoFit/>
          </a:bodyPr>
          <a:lstStyle/>
          <a:p>
            <a:r>
              <a:rPr lang="en-AU" sz="3600" b="1" dirty="0">
                <a:solidFill>
                  <a:schemeClr val="accent2"/>
                </a:solidFill>
                <a:latin typeface="Open Sans" panose="020B0606030504020204" pitchFamily="34" charset="0"/>
                <a:ea typeface="Open Sans" panose="020B0606030504020204" pitchFamily="34" charset="0"/>
                <a:cs typeface="Open Sans" panose="020B0606030504020204" pitchFamily="34" charset="0"/>
              </a:rPr>
              <a:t>1</a:t>
            </a:r>
            <a:endParaRPr lang="en-US" sz="3600" b="1" dirty="0">
              <a:solidFill>
                <a:schemeClr val="accent2"/>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58177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DFD4AE-9D6B-4EEB-9840-C494F993F162}"/>
              </a:ext>
            </a:extLst>
          </p:cNvPr>
          <p:cNvSpPr/>
          <p:nvPr/>
        </p:nvSpPr>
        <p:spPr>
          <a:xfrm>
            <a:off x="0" y="0"/>
            <a:ext cx="5016500" cy="6858000"/>
          </a:xfrm>
          <a:prstGeom prst="rec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GIF orange food 3d - animated GIF on GIFER">
            <a:extLst>
              <a:ext uri="{FF2B5EF4-FFF2-40B4-BE49-F238E27FC236}">
                <a16:creationId xmlns:a16="http://schemas.microsoft.com/office/drawing/2014/main" id="{D4687EEE-CEA5-475D-B6A9-917DAF0D4156}"/>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073400" y="-15875"/>
            <a:ext cx="6921500" cy="69215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E10C0BC-31F8-4A46-9CB2-CCB3193C3A15}"/>
              </a:ext>
            </a:extLst>
          </p:cNvPr>
          <p:cNvSpPr txBox="1"/>
          <p:nvPr/>
        </p:nvSpPr>
        <p:spPr>
          <a:xfrm>
            <a:off x="11250202" y="6488668"/>
            <a:ext cx="808876" cy="369332"/>
          </a:xfrm>
          <a:prstGeom prst="rect">
            <a:avLst/>
          </a:prstGeom>
          <a:noFill/>
        </p:spPr>
        <p:txBody>
          <a:bodyPr wrap="none" rtlCol="0">
            <a:spAutoFit/>
          </a:bodyPr>
          <a:lstStyle/>
          <a:p>
            <a:r>
              <a:rPr lang="en-AU" b="1" dirty="0"/>
              <a:t>Break!</a:t>
            </a:r>
            <a:endParaRPr lang="en-US" b="1" dirty="0"/>
          </a:p>
        </p:txBody>
      </p:sp>
    </p:spTree>
    <p:extLst>
      <p:ext uri="{BB962C8B-B14F-4D97-AF65-F5344CB8AC3E}">
        <p14:creationId xmlns:p14="http://schemas.microsoft.com/office/powerpoint/2010/main" val="307737156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949FB-6F47-41AB-A04E-8A4D0D9EEF54}"/>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Picking your Plate: </a:t>
            </a:r>
          </a:p>
        </p:txBody>
      </p:sp>
      <p:sp>
        <p:nvSpPr>
          <p:cNvPr id="3" name="Content Placeholder 2">
            <a:extLst>
              <a:ext uri="{FF2B5EF4-FFF2-40B4-BE49-F238E27FC236}">
                <a16:creationId xmlns:a16="http://schemas.microsoft.com/office/drawing/2014/main" id="{9D687344-DAD8-43C9-B1F4-78312712D5AD}"/>
              </a:ext>
            </a:extLst>
          </p:cNvPr>
          <p:cNvSpPr>
            <a:spLocks noGrp="1"/>
          </p:cNvSpPr>
          <p:nvPr>
            <p:ph idx="1"/>
          </p:nvPr>
        </p:nvSpPr>
        <p:spPr/>
        <p:txBody>
          <a:bodyPr/>
          <a:lstStyle/>
          <a:p>
            <a:r>
              <a:rPr lang="en-US" dirty="0"/>
              <a:t>Now you know about data from the mantle, from hotspots, from </a:t>
            </a:r>
            <a:r>
              <a:rPr lang="en-US" dirty="0" err="1"/>
              <a:t>palaeomagnetics</a:t>
            </a:r>
            <a:r>
              <a:rPr lang="en-US" dirty="0"/>
              <a:t>, from lithology, and celestial movements.</a:t>
            </a:r>
          </a:p>
          <a:p>
            <a:endParaRPr lang="en-US" dirty="0"/>
          </a:p>
          <a:p>
            <a:r>
              <a:rPr lang="en-US" dirty="0"/>
              <a:t>Can </a:t>
            </a:r>
            <a:r>
              <a:rPr lang="en-US" dirty="0" err="1"/>
              <a:t>palaeontolgy</a:t>
            </a:r>
            <a:r>
              <a:rPr lang="en-US" dirty="0"/>
              <a:t> be used?</a:t>
            </a:r>
          </a:p>
          <a:p>
            <a:endParaRPr lang="en-US" dirty="0"/>
          </a:p>
          <a:p>
            <a:endParaRPr lang="en-US" dirty="0"/>
          </a:p>
        </p:txBody>
      </p:sp>
      <p:sp>
        <p:nvSpPr>
          <p:cNvPr id="4" name="TextBox 3">
            <a:extLst>
              <a:ext uri="{FF2B5EF4-FFF2-40B4-BE49-F238E27FC236}">
                <a16:creationId xmlns:a16="http://schemas.microsoft.com/office/drawing/2014/main" id="{77869D74-008D-486E-8B00-5F03F0A36C87}"/>
              </a:ext>
            </a:extLst>
          </p:cNvPr>
          <p:cNvSpPr txBox="1"/>
          <p:nvPr/>
        </p:nvSpPr>
        <p:spPr>
          <a:xfrm>
            <a:off x="113015" y="6256962"/>
            <a:ext cx="398155" cy="646331"/>
          </a:xfrm>
          <a:prstGeom prst="rect">
            <a:avLst/>
          </a:prstGeom>
          <a:noFill/>
        </p:spPr>
        <p:txBody>
          <a:bodyPr wrap="square" rtlCol="0">
            <a:spAutoFit/>
          </a:bodyPr>
          <a:lstStyle/>
          <a:p>
            <a:r>
              <a:rPr lang="en-AU" sz="3600" b="1" dirty="0">
                <a:solidFill>
                  <a:schemeClr val="accent2"/>
                </a:solidFill>
              </a:rPr>
              <a:t>3</a:t>
            </a:r>
            <a:endParaRPr lang="en-US" sz="3600" b="1" dirty="0">
              <a:solidFill>
                <a:schemeClr val="accent2"/>
              </a:solidFill>
            </a:endParaRPr>
          </a:p>
        </p:txBody>
      </p:sp>
    </p:spTree>
    <p:extLst>
      <p:ext uri="{BB962C8B-B14F-4D97-AF65-F5344CB8AC3E}">
        <p14:creationId xmlns:p14="http://schemas.microsoft.com/office/powerpoint/2010/main" val="84042321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949FB-6F47-41AB-A04E-8A4D0D9EEF54}"/>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Picking your Plate: </a:t>
            </a:r>
            <a:endParaRPr lang="en-US" dirty="0"/>
          </a:p>
        </p:txBody>
      </p:sp>
      <p:sp>
        <p:nvSpPr>
          <p:cNvPr id="3" name="Content Placeholder 2">
            <a:extLst>
              <a:ext uri="{FF2B5EF4-FFF2-40B4-BE49-F238E27FC236}">
                <a16:creationId xmlns:a16="http://schemas.microsoft.com/office/drawing/2014/main" id="{9D687344-DAD8-43C9-B1F4-78312712D5AD}"/>
              </a:ext>
            </a:extLst>
          </p:cNvPr>
          <p:cNvSpPr>
            <a:spLocks noGrp="1"/>
          </p:cNvSpPr>
          <p:nvPr>
            <p:ph idx="1"/>
          </p:nvPr>
        </p:nvSpPr>
        <p:spPr/>
        <p:txBody>
          <a:bodyPr>
            <a:normAutofit lnSpcReduction="10000"/>
          </a:bodyPr>
          <a:lstStyle/>
          <a:p>
            <a:r>
              <a:rPr lang="en-US" dirty="0"/>
              <a:t>Now you know about data from the mantle, from hotspots, from </a:t>
            </a:r>
            <a:r>
              <a:rPr lang="en-US" dirty="0" err="1"/>
              <a:t>palaeomagnetics</a:t>
            </a:r>
            <a:r>
              <a:rPr lang="en-US" dirty="0"/>
              <a:t>, from lithology, and celestial movements.</a:t>
            </a:r>
          </a:p>
          <a:p>
            <a:endParaRPr lang="en-US" dirty="0"/>
          </a:p>
          <a:p>
            <a:r>
              <a:rPr lang="en-US" dirty="0"/>
              <a:t>Can </a:t>
            </a:r>
            <a:r>
              <a:rPr lang="en-US" dirty="0" err="1"/>
              <a:t>palaeontolgy</a:t>
            </a:r>
            <a:r>
              <a:rPr lang="en-US" dirty="0"/>
              <a:t> be used?</a:t>
            </a:r>
          </a:p>
          <a:p>
            <a:endParaRPr lang="en-US" dirty="0"/>
          </a:p>
          <a:p>
            <a:r>
              <a:rPr lang="en-US" dirty="0">
                <a:solidFill>
                  <a:srgbClr val="464646"/>
                </a:solidFill>
                <a:latin typeface="Open Sans" panose="020B0606030504020204" pitchFamily="34" charset="0"/>
              </a:rPr>
              <a:t>As</a:t>
            </a:r>
            <a:r>
              <a:rPr lang="en-US" b="0" i="0" dirty="0">
                <a:solidFill>
                  <a:srgbClr val="464646"/>
                </a:solidFill>
                <a:effectLst/>
                <a:latin typeface="Open Sans" panose="020B0606030504020204" pitchFamily="34" charset="0"/>
              </a:rPr>
              <a:t> the Earth's magnetic dipole field is radially symmetric, paleo-longitudinal information cannot be determined from paleomagnetic data alone unless further assumptions are made (</a:t>
            </a:r>
            <a:r>
              <a:rPr lang="en-US" b="0" i="0" dirty="0" err="1">
                <a:solidFill>
                  <a:srgbClr val="464646"/>
                </a:solidFill>
                <a:effectLst/>
                <a:latin typeface="Open Sans" panose="020B0606030504020204" pitchFamily="34" charset="0"/>
              </a:rPr>
              <a:t>Torsvik</a:t>
            </a:r>
            <a:r>
              <a:rPr lang="en-US" b="0" i="0" dirty="0">
                <a:solidFill>
                  <a:srgbClr val="464646"/>
                </a:solidFill>
                <a:effectLst/>
                <a:latin typeface="Open Sans" panose="020B0606030504020204" pitchFamily="34" charset="0"/>
              </a:rPr>
              <a:t> and Cocks, 2019).</a:t>
            </a:r>
          </a:p>
          <a:p>
            <a:endParaRPr lang="en-US" dirty="0"/>
          </a:p>
        </p:txBody>
      </p:sp>
    </p:spTree>
    <p:extLst>
      <p:ext uri="{BB962C8B-B14F-4D97-AF65-F5344CB8AC3E}">
        <p14:creationId xmlns:p14="http://schemas.microsoft.com/office/powerpoint/2010/main" val="358354407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Continental Drift">
            <a:extLst>
              <a:ext uri="{FF2B5EF4-FFF2-40B4-BE49-F238E27FC236}">
                <a16:creationId xmlns:a16="http://schemas.microsoft.com/office/drawing/2014/main" id="{CEB54CDE-A997-4FC0-AA3E-ACAA929ECF7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17700" y="205291"/>
            <a:ext cx="8590771" cy="6447418"/>
          </a:xfrm>
          <a:prstGeom prst="rect">
            <a:avLst/>
          </a:prstGeom>
          <a:ln w="38100" cap="sq">
            <a:solidFill>
              <a:srgbClr val="333F5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3E71CC6-1639-450D-9946-77E7DC225F07}"/>
              </a:ext>
            </a:extLst>
          </p:cNvPr>
          <p:cNvSpPr txBox="1"/>
          <p:nvPr/>
        </p:nvSpPr>
        <p:spPr>
          <a:xfrm>
            <a:off x="330200" y="576192"/>
            <a:ext cx="1358900" cy="769441"/>
          </a:xfrm>
          <a:prstGeom prst="rect">
            <a:avLst/>
          </a:prstGeom>
          <a:noFill/>
        </p:spPr>
        <p:txBody>
          <a:bodyPr wrap="square" rtlCol="0">
            <a:spAutoFit/>
          </a:bodyPr>
          <a:lstStyle/>
          <a:p>
            <a:r>
              <a:rPr lang="en-US" sz="4400"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Q.</a:t>
            </a:r>
          </a:p>
        </p:txBody>
      </p:sp>
    </p:spTree>
    <p:extLst>
      <p:ext uri="{BB962C8B-B14F-4D97-AF65-F5344CB8AC3E}">
        <p14:creationId xmlns:p14="http://schemas.microsoft.com/office/powerpoint/2010/main" val="284474090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C7FB5-C9FA-455D-B920-10FDF62476B4}"/>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Picking your Plate: </a:t>
            </a:r>
            <a:endParaRPr lang="en-US" dirty="0"/>
          </a:p>
        </p:txBody>
      </p:sp>
      <p:sp>
        <p:nvSpPr>
          <p:cNvPr id="3" name="Content Placeholder 2">
            <a:extLst>
              <a:ext uri="{FF2B5EF4-FFF2-40B4-BE49-F238E27FC236}">
                <a16:creationId xmlns:a16="http://schemas.microsoft.com/office/drawing/2014/main" id="{CF6C496F-C5D5-444C-9722-E4ED7C689FEF}"/>
              </a:ext>
            </a:extLst>
          </p:cNvPr>
          <p:cNvSpPr>
            <a:spLocks noGrp="1"/>
          </p:cNvSpPr>
          <p:nvPr>
            <p:ph idx="1"/>
          </p:nvPr>
        </p:nvSpPr>
        <p:spPr>
          <a:xfrm>
            <a:off x="838200" y="1834014"/>
            <a:ext cx="10515600" cy="4351338"/>
          </a:xfrm>
        </p:spPr>
        <p:txBody>
          <a:bodyPr/>
          <a:lstStyle/>
          <a:p>
            <a:r>
              <a:rPr lang="en-US" dirty="0">
                <a:latin typeface="Open Sans" panose="020B0606030504020204" pitchFamily="34" charset="0"/>
                <a:ea typeface="Open Sans" panose="020B0606030504020204" pitchFamily="34" charset="0"/>
                <a:cs typeface="Open Sans" panose="020B0606030504020204" pitchFamily="34" charset="0"/>
              </a:rPr>
              <a:t>Plate reconstruction reference frames</a:t>
            </a:r>
          </a:p>
          <a:p>
            <a:pPr lvl="1"/>
            <a:r>
              <a:rPr lang="en-US" dirty="0">
                <a:latin typeface="Open Sans" panose="020B0606030504020204" pitchFamily="34" charset="0"/>
                <a:ea typeface="Open Sans" panose="020B0606030504020204" pitchFamily="34" charset="0"/>
                <a:cs typeface="Open Sans" panose="020B0606030504020204" pitchFamily="34" charset="0"/>
              </a:rPr>
              <a:t>Hotspot/mantle</a:t>
            </a:r>
          </a:p>
          <a:p>
            <a:pPr lvl="1"/>
            <a:r>
              <a:rPr lang="en-US" dirty="0">
                <a:latin typeface="Open Sans" panose="020B0606030504020204" pitchFamily="34" charset="0"/>
                <a:ea typeface="Open Sans" panose="020B0606030504020204" pitchFamily="34" charset="0"/>
                <a:cs typeface="Open Sans" panose="020B0606030504020204" pitchFamily="34" charset="0"/>
              </a:rPr>
              <a:t>Palaeomagnetic</a:t>
            </a:r>
          </a:p>
          <a:p>
            <a:r>
              <a:rPr lang="en-US" dirty="0">
                <a:latin typeface="Open Sans" panose="020B0606030504020204" pitchFamily="34" charset="0"/>
                <a:ea typeface="Open Sans" panose="020B0606030504020204" pitchFamily="34" charset="0"/>
                <a:cs typeface="Open Sans" panose="020B0606030504020204" pitchFamily="34" charset="0"/>
              </a:rPr>
              <a:t>How to choose? A guide for </a:t>
            </a:r>
            <a:r>
              <a:rPr lang="en-US" dirty="0" err="1">
                <a:latin typeface="Open Sans" panose="020B0606030504020204" pitchFamily="34" charset="0"/>
                <a:ea typeface="Open Sans" panose="020B0606030504020204" pitchFamily="34" charset="0"/>
                <a:cs typeface="Open Sans" panose="020B0606030504020204" pitchFamily="34" charset="0"/>
              </a:rPr>
              <a:t>palaeontolgists</a:t>
            </a:r>
            <a:r>
              <a:rPr lang="en-US" dirty="0">
                <a:latin typeface="Open Sans" panose="020B0606030504020204" pitchFamily="34" charset="0"/>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267590399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68C67-6DF0-4C44-A1F5-2CA740562BE3}"/>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Hotspot: Mantle Reference 1.</a:t>
            </a:r>
          </a:p>
        </p:txBody>
      </p:sp>
      <p:sp>
        <p:nvSpPr>
          <p:cNvPr id="3" name="Content Placeholder 2">
            <a:extLst>
              <a:ext uri="{FF2B5EF4-FFF2-40B4-BE49-F238E27FC236}">
                <a16:creationId xmlns:a16="http://schemas.microsoft.com/office/drawing/2014/main" id="{F3D79152-7E66-4F0A-AC76-B02364F0F8D3}"/>
              </a:ext>
            </a:extLst>
          </p:cNvPr>
          <p:cNvSpPr>
            <a:spLocks noGrp="1"/>
          </p:cNvSpPr>
          <p:nvPr>
            <p:ph idx="1"/>
          </p:nvPr>
        </p:nvSpPr>
        <p:spPr>
          <a:xfrm>
            <a:off x="838200" y="1690688"/>
            <a:ext cx="10515600" cy="4351338"/>
          </a:xfrm>
        </p:spPr>
        <p:txBody>
          <a:bodyPr/>
          <a:lstStyle/>
          <a:p>
            <a:pPr marL="0" indent="0">
              <a:buNone/>
            </a:pPr>
            <a:endParaRPr lang="en-US" dirty="0"/>
          </a:p>
          <a:p>
            <a:pPr marL="0" indent="0">
              <a:buNone/>
            </a:pPr>
            <a:r>
              <a:rPr lang="en-US" dirty="0"/>
              <a:t>Mantle reference frames use mantle features such as upwellings and subducted slabs as an absolute reference to plate motion. </a:t>
            </a:r>
          </a:p>
        </p:txBody>
      </p:sp>
    </p:spTree>
    <p:extLst>
      <p:ext uri="{BB962C8B-B14F-4D97-AF65-F5344CB8AC3E}">
        <p14:creationId xmlns:p14="http://schemas.microsoft.com/office/powerpoint/2010/main" val="369128209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68C67-6DF0-4C44-A1F5-2CA740562BE3}"/>
              </a:ext>
            </a:extLst>
          </p:cNvPr>
          <p:cNvSpPr>
            <a:spLocks noGrp="1"/>
          </p:cNvSpPr>
          <p:nvPr>
            <p:ph type="title"/>
          </p:nvPr>
        </p:nvSpPr>
        <p:spPr/>
        <p:txBody>
          <a:bodyPr/>
          <a:lstStyle/>
          <a:p>
            <a:r>
              <a:rPr lang="en-US" b="1" dirty="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rPr>
              <a:t>Hotspot: Mantle Reference 1.</a:t>
            </a:r>
          </a:p>
        </p:txBody>
      </p:sp>
      <p:sp>
        <p:nvSpPr>
          <p:cNvPr id="3" name="Content Placeholder 2">
            <a:extLst>
              <a:ext uri="{FF2B5EF4-FFF2-40B4-BE49-F238E27FC236}">
                <a16:creationId xmlns:a16="http://schemas.microsoft.com/office/drawing/2014/main" id="{F3D79152-7E66-4F0A-AC76-B02364F0F8D3}"/>
              </a:ext>
            </a:extLst>
          </p:cNvPr>
          <p:cNvSpPr>
            <a:spLocks noGrp="1"/>
          </p:cNvSpPr>
          <p:nvPr>
            <p:ph idx="1"/>
          </p:nvPr>
        </p:nvSpPr>
        <p:spPr>
          <a:xfrm>
            <a:off x="838200" y="1690688"/>
            <a:ext cx="10515600" cy="4351338"/>
          </a:xfrm>
        </p:spPr>
        <p:txBody>
          <a:bodyPr/>
          <a:lstStyle/>
          <a:p>
            <a:pPr marL="0" indent="0">
              <a:buNone/>
            </a:pPr>
            <a:r>
              <a:rPr lang="en-US" dirty="0">
                <a:solidFill>
                  <a:schemeClr val="bg1">
                    <a:lumMod val="50000"/>
                  </a:schemeClr>
                </a:solidFill>
              </a:rPr>
              <a:t>Mantle reference frames use mantle features such as upwellings and subducted slabs as an absolute reference to plate motion.</a:t>
            </a:r>
          </a:p>
          <a:p>
            <a:endParaRPr lang="en-US" dirty="0"/>
          </a:p>
          <a:p>
            <a:pPr marL="0" indent="0">
              <a:buNone/>
            </a:pPr>
            <a:r>
              <a:rPr lang="en-US" sz="4800" b="1" dirty="0">
                <a:solidFill>
                  <a:schemeClr val="tx2">
                    <a:lumMod val="75000"/>
                  </a:schemeClr>
                </a:solidFill>
              </a:rPr>
              <a:t>Q.</a:t>
            </a:r>
          </a:p>
          <a:p>
            <a:endParaRPr lang="en-US" dirty="0"/>
          </a:p>
        </p:txBody>
      </p:sp>
      <p:pic>
        <p:nvPicPr>
          <p:cNvPr id="4" name="Picture 2" descr="Conceptual model sketches for proposed compositional structures of Earth's mantle, including &quot;Marble cake&quot;, &quot;Thermo-chemical piles&quot;, and &quot;Mid-mantle blobs&quot; theories.">
            <a:extLst>
              <a:ext uri="{FF2B5EF4-FFF2-40B4-BE49-F238E27FC236}">
                <a16:creationId xmlns:a16="http://schemas.microsoft.com/office/drawing/2014/main" id="{46899FD6-4FAE-46BF-A56F-0EE6B33E1B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1600" y="2624145"/>
            <a:ext cx="3932374" cy="4233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745203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Pacific plate motion change caused the Hawaiian-Emperor Bend | Nature  Communications">
            <a:extLst>
              <a:ext uri="{FF2B5EF4-FFF2-40B4-BE49-F238E27FC236}">
                <a16:creationId xmlns:a16="http://schemas.microsoft.com/office/drawing/2014/main" id="{D8943390-C9D8-4045-B7CA-5923CD5660D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09643" y="580222"/>
            <a:ext cx="7161147" cy="5697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629694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Pacific plate motion change caused the Hawaiian-Emperor Bend | Nature  Communications">
            <a:extLst>
              <a:ext uri="{FF2B5EF4-FFF2-40B4-BE49-F238E27FC236}">
                <a16:creationId xmlns:a16="http://schemas.microsoft.com/office/drawing/2014/main" id="{D8943390-C9D8-4045-B7CA-5923CD5660D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09643" y="580222"/>
            <a:ext cx="7161147" cy="5697556"/>
          </a:xfrm>
          <a:prstGeom prst="rect">
            <a:avLst/>
          </a:prstGeom>
          <a:noFill/>
          <a:extLst>
            <a:ext uri="{909E8E84-426E-40DD-AFC4-6F175D3DCCD1}">
              <a14:hiddenFill xmlns:a14="http://schemas.microsoft.com/office/drawing/2010/main">
                <a:solidFill>
                  <a:srgbClr val="FFFFFF"/>
                </a:solidFill>
              </a14:hiddenFill>
            </a:ext>
          </a:extLst>
        </p:spPr>
      </p:pic>
      <p:sp>
        <p:nvSpPr>
          <p:cNvPr id="2" name="Arrow: Down 1">
            <a:extLst>
              <a:ext uri="{FF2B5EF4-FFF2-40B4-BE49-F238E27FC236}">
                <a16:creationId xmlns:a16="http://schemas.microsoft.com/office/drawing/2014/main" id="{00503605-BA84-40B9-BA59-DC0299794071}"/>
              </a:ext>
            </a:extLst>
          </p:cNvPr>
          <p:cNvSpPr/>
          <p:nvPr/>
        </p:nvSpPr>
        <p:spPr>
          <a:xfrm rot="10000234">
            <a:off x="6447234" y="967757"/>
            <a:ext cx="1390534" cy="3099191"/>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367106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Pacific plate motion change caused the Hawaiian-Emperor Bend | Nature  Communications">
            <a:extLst>
              <a:ext uri="{FF2B5EF4-FFF2-40B4-BE49-F238E27FC236}">
                <a16:creationId xmlns:a16="http://schemas.microsoft.com/office/drawing/2014/main" id="{D8943390-C9D8-4045-B7CA-5923CD5660D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09643" y="580222"/>
            <a:ext cx="7161147" cy="5697556"/>
          </a:xfrm>
          <a:prstGeom prst="rect">
            <a:avLst/>
          </a:prstGeom>
          <a:noFill/>
          <a:extLst>
            <a:ext uri="{909E8E84-426E-40DD-AFC4-6F175D3DCCD1}">
              <a14:hiddenFill xmlns:a14="http://schemas.microsoft.com/office/drawing/2010/main">
                <a:solidFill>
                  <a:srgbClr val="FFFFFF"/>
                </a:solidFill>
              </a14:hiddenFill>
            </a:ext>
          </a:extLst>
        </p:spPr>
      </p:pic>
      <p:sp>
        <p:nvSpPr>
          <p:cNvPr id="2" name="Arrow: Down 1">
            <a:extLst>
              <a:ext uri="{FF2B5EF4-FFF2-40B4-BE49-F238E27FC236}">
                <a16:creationId xmlns:a16="http://schemas.microsoft.com/office/drawing/2014/main" id="{00503605-BA84-40B9-BA59-DC0299794071}"/>
              </a:ext>
            </a:extLst>
          </p:cNvPr>
          <p:cNvSpPr/>
          <p:nvPr/>
        </p:nvSpPr>
        <p:spPr>
          <a:xfrm rot="10000234">
            <a:off x="6447234" y="967757"/>
            <a:ext cx="1390534" cy="3099191"/>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Down 3">
            <a:extLst>
              <a:ext uri="{FF2B5EF4-FFF2-40B4-BE49-F238E27FC236}">
                <a16:creationId xmlns:a16="http://schemas.microsoft.com/office/drawing/2014/main" id="{13839D50-BCD0-47DB-8D3A-E8F458C16270}"/>
              </a:ext>
            </a:extLst>
          </p:cNvPr>
          <p:cNvSpPr/>
          <p:nvPr/>
        </p:nvSpPr>
        <p:spPr>
          <a:xfrm rot="6331844">
            <a:off x="4141659" y="3683515"/>
            <a:ext cx="1390534" cy="3099191"/>
          </a:xfrm>
          <a:prstGeom prst="down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83698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late tectonics with an orange. Fun demonstration of plate tectonics using  an orange | Earth science activities, Earth science experiments, Earth  science lessons">
            <a:extLst>
              <a:ext uri="{FF2B5EF4-FFF2-40B4-BE49-F238E27FC236}">
                <a16:creationId xmlns:a16="http://schemas.microsoft.com/office/drawing/2014/main" id="{CB07969B-D5B0-4B78-BB20-0572AE00505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0000" y="0"/>
            <a:ext cx="4572000" cy="6854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598153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E878C-14AF-49B1-802E-122CE34D1118}"/>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Hotspot data (MRF)</a:t>
            </a:r>
          </a:p>
        </p:txBody>
      </p:sp>
      <p:sp>
        <p:nvSpPr>
          <p:cNvPr id="3" name="Content Placeholder 2">
            <a:extLst>
              <a:ext uri="{FF2B5EF4-FFF2-40B4-BE49-F238E27FC236}">
                <a16:creationId xmlns:a16="http://schemas.microsoft.com/office/drawing/2014/main" id="{495DD312-29EB-412D-BC6E-3607A092A5E9}"/>
              </a:ext>
            </a:extLst>
          </p:cNvPr>
          <p:cNvSpPr>
            <a:spLocks noGrp="1"/>
          </p:cNvSpPr>
          <p:nvPr>
            <p:ph idx="1"/>
          </p:nvPr>
        </p:nvSpPr>
        <p:spPr/>
        <p:txBody>
          <a:bodyPr/>
          <a:lstStyle/>
          <a:p>
            <a:r>
              <a:rPr lang="en-US" dirty="0"/>
              <a:t>Only good for the last 100-125 ma</a:t>
            </a:r>
          </a:p>
          <a:p>
            <a:endParaRPr lang="en-US" dirty="0"/>
          </a:p>
          <a:p>
            <a:r>
              <a:rPr lang="en-US" dirty="0"/>
              <a:t>Why?</a:t>
            </a:r>
          </a:p>
          <a:p>
            <a:endParaRPr lang="en-US" dirty="0"/>
          </a:p>
          <a:p>
            <a:r>
              <a:rPr lang="en-US" dirty="0"/>
              <a:t>Duh.</a:t>
            </a:r>
          </a:p>
        </p:txBody>
      </p:sp>
    </p:spTree>
    <p:extLst>
      <p:ext uri="{BB962C8B-B14F-4D97-AF65-F5344CB8AC3E}">
        <p14:creationId xmlns:p14="http://schemas.microsoft.com/office/powerpoint/2010/main" val="427513025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4F424-42C9-4E8C-9C95-027AF4F1CF02}"/>
              </a:ext>
            </a:extLst>
          </p:cNvPr>
          <p:cNvSpPr>
            <a:spLocks noGrp="1"/>
          </p:cNvSpPr>
          <p:nvPr>
            <p:ph type="title"/>
          </p:nvPr>
        </p:nvSpPr>
        <p:spPr/>
        <p:txBody>
          <a:bodyPr/>
          <a:lstStyle/>
          <a:p>
            <a:r>
              <a:rPr lang="en-US" b="1" i="0" dirty="0">
                <a:solidFill>
                  <a:srgbClr val="333F50"/>
                </a:solidFill>
                <a:effectLst/>
                <a:latin typeface="Open Sans" panose="020B0606030504020204" pitchFamily="34" charset="0"/>
              </a:rPr>
              <a:t>Ocean-plate age</a:t>
            </a:r>
            <a:br>
              <a:rPr lang="en-US" b="1" i="0" dirty="0">
                <a:solidFill>
                  <a:srgbClr val="333F50"/>
                </a:solidFill>
                <a:effectLst/>
                <a:latin typeface="Open Sans" panose="020B0606030504020204" pitchFamily="34" charset="0"/>
              </a:rPr>
            </a:br>
            <a:endParaRPr lang="en-US" dirty="0">
              <a:solidFill>
                <a:srgbClr val="333F50"/>
              </a:solidFill>
            </a:endParaRPr>
          </a:p>
        </p:txBody>
      </p:sp>
      <p:pic>
        <p:nvPicPr>
          <p:cNvPr id="22530" name="Picture 2" descr="Oceanic plate age shown on a custom Interrupted Mollweide projection from Crameri et al. (2020).">
            <a:extLst>
              <a:ext uri="{FF2B5EF4-FFF2-40B4-BE49-F238E27FC236}">
                <a16:creationId xmlns:a16="http://schemas.microsoft.com/office/drawing/2014/main" id="{074918F8-F823-4A4E-A5F4-85AFE3E86F3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838200" y="1849977"/>
            <a:ext cx="10515600" cy="4302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16535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03340-4195-4645-9077-4706937E87F2}"/>
              </a:ext>
            </a:extLst>
          </p:cNvPr>
          <p:cNvSpPr>
            <a:spLocks noGrp="1"/>
          </p:cNvSpPr>
          <p:nvPr>
            <p:ph type="title"/>
          </p:nvPr>
        </p:nvSpPr>
        <p:spPr/>
        <p:txBody>
          <a:bodyPr/>
          <a:lstStyle/>
          <a:p>
            <a:r>
              <a:rPr lang="en-US" b="1" dirty="0">
                <a:solidFill>
                  <a:srgbClr val="333F50"/>
                </a:solidFill>
                <a:latin typeface="Open Sans" panose="020B0606030504020204" pitchFamily="34" charset="0"/>
                <a:ea typeface="Open Sans" panose="020B0606030504020204" pitchFamily="34" charset="0"/>
                <a:cs typeface="Open Sans" panose="020B0606030504020204" pitchFamily="34" charset="0"/>
              </a:rPr>
              <a:t>Mantle reference frame</a:t>
            </a:r>
          </a:p>
        </p:txBody>
      </p:sp>
      <p:sp>
        <p:nvSpPr>
          <p:cNvPr id="3" name="Content Placeholder 2">
            <a:extLst>
              <a:ext uri="{FF2B5EF4-FFF2-40B4-BE49-F238E27FC236}">
                <a16:creationId xmlns:a16="http://schemas.microsoft.com/office/drawing/2014/main" id="{6DC5081B-54B9-427F-9259-4FF29AEB0FA5}"/>
              </a:ext>
            </a:extLst>
          </p:cNvPr>
          <p:cNvSpPr>
            <a:spLocks noGrp="1"/>
          </p:cNvSpPr>
          <p:nvPr>
            <p:ph idx="1"/>
          </p:nvPr>
        </p:nvSpPr>
        <p:spPr>
          <a:xfrm>
            <a:off x="838200" y="1825625"/>
            <a:ext cx="7777294" cy="4351338"/>
          </a:xfrm>
        </p:spPr>
        <p:txBody>
          <a:bodyPr/>
          <a:lstStyle/>
          <a:p>
            <a:r>
              <a:rPr lang="en-US" b="1" dirty="0"/>
              <a:t>Hotspot r frames = mantle r frames.</a:t>
            </a:r>
          </a:p>
          <a:p>
            <a:r>
              <a:rPr lang="en-US" dirty="0"/>
              <a:t>Motions of the plates relative to the mantle not the spin axis.</a:t>
            </a:r>
          </a:p>
        </p:txBody>
      </p:sp>
      <p:pic>
        <p:nvPicPr>
          <p:cNvPr id="26626" name="Picture 2">
            <a:extLst>
              <a:ext uri="{FF2B5EF4-FFF2-40B4-BE49-F238E27FC236}">
                <a16:creationId xmlns:a16="http://schemas.microsoft.com/office/drawing/2014/main" id="{675EA94C-3B0F-4B67-AE9B-D62E5A753E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11235" y="0"/>
            <a:ext cx="31210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484768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03340-4195-4645-9077-4706937E87F2}"/>
              </a:ext>
            </a:extLst>
          </p:cNvPr>
          <p:cNvSpPr>
            <a:spLocks noGrp="1"/>
          </p:cNvSpPr>
          <p:nvPr>
            <p:ph type="title"/>
          </p:nvPr>
        </p:nvSpPr>
        <p:spPr/>
        <p:txBody>
          <a:bodyPr/>
          <a:lstStyle/>
          <a:p>
            <a:r>
              <a:rPr lang="en-US" dirty="0"/>
              <a:t>Mantle reference frame</a:t>
            </a:r>
          </a:p>
        </p:txBody>
      </p:sp>
      <p:sp>
        <p:nvSpPr>
          <p:cNvPr id="3" name="Content Placeholder 2">
            <a:extLst>
              <a:ext uri="{FF2B5EF4-FFF2-40B4-BE49-F238E27FC236}">
                <a16:creationId xmlns:a16="http://schemas.microsoft.com/office/drawing/2014/main" id="{6DC5081B-54B9-427F-9259-4FF29AEB0FA5}"/>
              </a:ext>
            </a:extLst>
          </p:cNvPr>
          <p:cNvSpPr>
            <a:spLocks noGrp="1"/>
          </p:cNvSpPr>
          <p:nvPr>
            <p:ph idx="1"/>
          </p:nvPr>
        </p:nvSpPr>
        <p:spPr>
          <a:xfrm>
            <a:off x="838200" y="1825625"/>
            <a:ext cx="7777294" cy="4351338"/>
          </a:xfrm>
        </p:spPr>
        <p:txBody>
          <a:bodyPr/>
          <a:lstStyle/>
          <a:p>
            <a:r>
              <a:rPr lang="en-US" dirty="0">
                <a:solidFill>
                  <a:schemeClr val="bg1">
                    <a:lumMod val="75000"/>
                  </a:schemeClr>
                </a:solidFill>
              </a:rPr>
              <a:t>Hotspot frames are mantle frames.</a:t>
            </a:r>
          </a:p>
          <a:p>
            <a:r>
              <a:rPr lang="en-US" dirty="0">
                <a:solidFill>
                  <a:schemeClr val="bg1">
                    <a:lumMod val="75000"/>
                  </a:schemeClr>
                </a:solidFill>
              </a:rPr>
              <a:t>Motions of the plates relative to the mantle not the spin axis.</a:t>
            </a:r>
          </a:p>
          <a:p>
            <a:r>
              <a:rPr lang="en-US" b="0" i="0" dirty="0">
                <a:effectLst/>
                <a:latin typeface="Open Sans" panose="020B0606030504020204" pitchFamily="34" charset="0"/>
              </a:rPr>
              <a:t>Unlike the spin axis, the </a:t>
            </a:r>
            <a:r>
              <a:rPr lang="en-US" b="0" i="0" dirty="0" err="1">
                <a:effectLst/>
                <a:latin typeface="Open Sans" panose="020B0606030504020204" pitchFamily="34" charset="0"/>
              </a:rPr>
              <a:t>convecting</a:t>
            </a:r>
            <a:r>
              <a:rPr lang="en-US" b="0" i="0" dirty="0">
                <a:effectLst/>
                <a:latin typeface="Open Sans" panose="020B0606030504020204" pitchFamily="34" charset="0"/>
              </a:rPr>
              <a:t> mantle does not provide a stable, fixed reference system through time. A mantle reference frame attempts to isolate the motions of plates relative to the mantle, given as plate rotations relative to the Earth's spin axis, which is </a:t>
            </a:r>
            <a:r>
              <a:rPr lang="en-US" b="1" i="0" u="sng" dirty="0">
                <a:effectLst/>
                <a:latin typeface="Open Sans" panose="020B0606030504020204" pitchFamily="34" charset="0"/>
              </a:rPr>
              <a:t>assumed to be fixed</a:t>
            </a:r>
            <a:r>
              <a:rPr lang="en-US" b="0" i="0" dirty="0">
                <a:effectLst/>
                <a:latin typeface="Open Sans" panose="020B0606030504020204" pitchFamily="34" charset="0"/>
              </a:rPr>
              <a:t>.</a:t>
            </a:r>
            <a:endParaRPr lang="en-US" dirty="0"/>
          </a:p>
        </p:txBody>
      </p:sp>
      <p:pic>
        <p:nvPicPr>
          <p:cNvPr id="26626" name="Picture 2">
            <a:extLst>
              <a:ext uri="{FF2B5EF4-FFF2-40B4-BE49-F238E27FC236}">
                <a16:creationId xmlns:a16="http://schemas.microsoft.com/office/drawing/2014/main" id="{675EA94C-3B0F-4B67-AE9B-D62E5A753E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11235" y="0"/>
            <a:ext cx="31210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355789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03340-4195-4645-9077-4706937E87F2}"/>
              </a:ext>
            </a:extLst>
          </p:cNvPr>
          <p:cNvSpPr>
            <a:spLocks noGrp="1"/>
          </p:cNvSpPr>
          <p:nvPr>
            <p:ph type="title"/>
          </p:nvPr>
        </p:nvSpPr>
        <p:spPr/>
        <p:txBody>
          <a:bodyPr/>
          <a:lstStyle/>
          <a:p>
            <a:r>
              <a:rPr lang="en-US" dirty="0"/>
              <a:t>Mantle reference frame</a:t>
            </a:r>
          </a:p>
        </p:txBody>
      </p:sp>
      <p:sp>
        <p:nvSpPr>
          <p:cNvPr id="3" name="Content Placeholder 2">
            <a:extLst>
              <a:ext uri="{FF2B5EF4-FFF2-40B4-BE49-F238E27FC236}">
                <a16:creationId xmlns:a16="http://schemas.microsoft.com/office/drawing/2014/main" id="{6DC5081B-54B9-427F-9259-4FF29AEB0FA5}"/>
              </a:ext>
            </a:extLst>
          </p:cNvPr>
          <p:cNvSpPr>
            <a:spLocks noGrp="1"/>
          </p:cNvSpPr>
          <p:nvPr>
            <p:ph idx="1"/>
          </p:nvPr>
        </p:nvSpPr>
        <p:spPr>
          <a:xfrm>
            <a:off x="838200" y="1825625"/>
            <a:ext cx="7777294" cy="4351338"/>
          </a:xfrm>
        </p:spPr>
        <p:txBody>
          <a:bodyPr/>
          <a:lstStyle/>
          <a:p>
            <a:r>
              <a:rPr lang="en-US" dirty="0">
                <a:solidFill>
                  <a:schemeClr val="bg1">
                    <a:lumMod val="75000"/>
                  </a:schemeClr>
                </a:solidFill>
              </a:rPr>
              <a:t>Hotspot frames are mantle frames.</a:t>
            </a:r>
          </a:p>
          <a:p>
            <a:r>
              <a:rPr lang="en-US" dirty="0">
                <a:solidFill>
                  <a:schemeClr val="bg1">
                    <a:lumMod val="75000"/>
                  </a:schemeClr>
                </a:solidFill>
              </a:rPr>
              <a:t>Motions of the plates relative to the mantle not the spin axis.</a:t>
            </a:r>
          </a:p>
          <a:p>
            <a:r>
              <a:rPr lang="en-US" b="0" i="0" dirty="0">
                <a:effectLst/>
                <a:latin typeface="Open Sans" panose="020B0606030504020204" pitchFamily="34" charset="0"/>
              </a:rPr>
              <a:t>Unlike the spin axis, the </a:t>
            </a:r>
            <a:r>
              <a:rPr lang="en-US" b="0" i="0" dirty="0" err="1">
                <a:effectLst/>
                <a:latin typeface="Open Sans" panose="020B0606030504020204" pitchFamily="34" charset="0"/>
              </a:rPr>
              <a:t>convecting</a:t>
            </a:r>
            <a:r>
              <a:rPr lang="en-US" b="0" i="0" dirty="0">
                <a:effectLst/>
                <a:latin typeface="Open Sans" panose="020B0606030504020204" pitchFamily="34" charset="0"/>
              </a:rPr>
              <a:t> mantle does not provide a stable, fixed reference system through time. A mantle reference frame attempts to isolate the motions of plates relative to the mantle, given as plate rotations relative to the Earth's spin axis, which is </a:t>
            </a:r>
            <a:r>
              <a:rPr lang="en-US" b="1" i="0" u="sng" dirty="0">
                <a:solidFill>
                  <a:srgbClr val="FF0000"/>
                </a:solidFill>
                <a:effectLst/>
                <a:latin typeface="Open Sans" panose="020B0606030504020204" pitchFamily="34" charset="0"/>
              </a:rPr>
              <a:t>assumed to be fixed</a:t>
            </a:r>
            <a:r>
              <a:rPr lang="en-US" b="0" i="0" dirty="0">
                <a:effectLst/>
                <a:latin typeface="Open Sans" panose="020B0606030504020204" pitchFamily="34" charset="0"/>
              </a:rPr>
              <a:t>.</a:t>
            </a:r>
            <a:endParaRPr lang="en-US" dirty="0"/>
          </a:p>
        </p:txBody>
      </p:sp>
      <p:pic>
        <p:nvPicPr>
          <p:cNvPr id="26626" name="Picture 2">
            <a:extLst>
              <a:ext uri="{FF2B5EF4-FFF2-40B4-BE49-F238E27FC236}">
                <a16:creationId xmlns:a16="http://schemas.microsoft.com/office/drawing/2014/main" id="{675EA94C-3B0F-4B67-AE9B-D62E5A753E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11235" y="0"/>
            <a:ext cx="31210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743571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12CAD-8225-40CC-A07E-38267FE5BB1E}"/>
              </a:ext>
            </a:extLst>
          </p:cNvPr>
          <p:cNvSpPr>
            <a:spLocks noGrp="1"/>
          </p:cNvSpPr>
          <p:nvPr>
            <p:ph type="title"/>
          </p:nvPr>
        </p:nvSpPr>
        <p:spPr>
          <a:xfrm>
            <a:off x="419100" y="226530"/>
            <a:ext cx="10515600" cy="1325563"/>
          </a:xfrm>
        </p:spPr>
        <p:txBody>
          <a:bodyPr/>
          <a:lstStyle/>
          <a:p>
            <a:r>
              <a:rPr lang="en-US" b="1" dirty="0">
                <a:solidFill>
                  <a:srgbClr val="333F50"/>
                </a:solidFill>
                <a:latin typeface="Open Sans" panose="020B0606030504020204" pitchFamily="34" charset="0"/>
              </a:rPr>
              <a:t>M</a:t>
            </a:r>
            <a:r>
              <a:rPr lang="en-US" b="1" i="0" dirty="0">
                <a:solidFill>
                  <a:srgbClr val="333F50"/>
                </a:solidFill>
                <a:effectLst/>
                <a:latin typeface="Open Sans" panose="020B0606030504020204" pitchFamily="34" charset="0"/>
              </a:rPr>
              <a:t>antle </a:t>
            </a:r>
            <a:r>
              <a:rPr lang="en-US" b="1" dirty="0">
                <a:solidFill>
                  <a:srgbClr val="333F50"/>
                </a:solidFill>
                <a:latin typeface="Open Sans" panose="020B0606030504020204" pitchFamily="34" charset="0"/>
              </a:rPr>
              <a:t>convection (mobile-lid)</a:t>
            </a:r>
            <a:br>
              <a:rPr lang="en-US" b="1" i="0" dirty="0">
                <a:solidFill>
                  <a:srgbClr val="333F50"/>
                </a:solidFill>
                <a:effectLst/>
                <a:latin typeface="Open Sans" panose="020B0606030504020204" pitchFamily="34" charset="0"/>
              </a:rPr>
            </a:br>
            <a:endParaRPr lang="en-US" dirty="0">
              <a:solidFill>
                <a:srgbClr val="333F50"/>
              </a:solidFill>
            </a:endParaRPr>
          </a:p>
        </p:txBody>
      </p:sp>
      <p:pic>
        <p:nvPicPr>
          <p:cNvPr id="23554" name="Picture 2" descr="Mobile-lid mantle convection animation of a thermo-dynamic forward model.">
            <a:extLst>
              <a:ext uri="{FF2B5EF4-FFF2-40B4-BE49-F238E27FC236}">
                <a16:creationId xmlns:a16="http://schemas.microsoft.com/office/drawing/2014/main" id="{B133E5F7-AFFB-45C2-8B97-894A65F38481}"/>
              </a:ext>
            </a:extLst>
          </p:cNvPr>
          <p:cNvPicPr>
            <a:picLocks noGrp="1" noChangeAspect="1" noChangeArrowheads="1" noCro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332495" y="1052626"/>
            <a:ext cx="5527009" cy="5527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243817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a:extLst>
              <a:ext uri="{FF2B5EF4-FFF2-40B4-BE49-F238E27FC236}">
                <a16:creationId xmlns:a16="http://schemas.microsoft.com/office/drawing/2014/main" id="{675EA94C-3B0F-4B67-AE9B-D62E5A753E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0000"/>
          <a:stretch/>
        </p:blipFill>
        <p:spPr bwMode="auto">
          <a:xfrm>
            <a:off x="3077870" y="113048"/>
            <a:ext cx="6036260" cy="6631903"/>
          </a:xfrm>
          <a:prstGeom prst="rect">
            <a:avLst/>
          </a:prstGeom>
          <a:ln w="38100" cap="sq">
            <a:solidFill>
              <a:srgbClr val="333F5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EC191E2-5F90-4892-8D53-1DBCF0ACFDF1}"/>
              </a:ext>
            </a:extLst>
          </p:cNvPr>
          <p:cNvSpPr txBox="1"/>
          <p:nvPr/>
        </p:nvSpPr>
        <p:spPr>
          <a:xfrm>
            <a:off x="10287000" y="6375619"/>
            <a:ext cx="1786451" cy="369332"/>
          </a:xfrm>
          <a:prstGeom prst="rect">
            <a:avLst/>
          </a:prstGeom>
          <a:noFill/>
        </p:spPr>
        <p:txBody>
          <a:bodyPr wrap="none" rtlCol="0">
            <a:spAutoFit/>
          </a:bodyPr>
          <a:lstStyle/>
          <a:p>
            <a:r>
              <a:rPr lang="en-US" dirty="0"/>
              <a:t>Muller et al 2022</a:t>
            </a:r>
          </a:p>
        </p:txBody>
      </p:sp>
    </p:spTree>
    <p:extLst>
      <p:ext uri="{BB962C8B-B14F-4D97-AF65-F5344CB8AC3E}">
        <p14:creationId xmlns:p14="http://schemas.microsoft.com/office/powerpoint/2010/main" val="406886009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Plate mantle system evolution over the last billion years.">
            <a:hlinkClick r:id="" action="ppaction://media"/>
            <a:extLst>
              <a:ext uri="{FF2B5EF4-FFF2-40B4-BE49-F238E27FC236}">
                <a16:creationId xmlns:a16="http://schemas.microsoft.com/office/drawing/2014/main" id="{DF6B8ED2-7902-4CC2-A4FB-77E07457BD98}"/>
              </a:ext>
            </a:extLst>
          </p:cNvPr>
          <p:cNvPicPr>
            <a:picLocks noGrp="1" noRot="1" noChangeAspect="1"/>
          </p:cNvPicPr>
          <p:nvPr>
            <p:ph idx="1"/>
            <a:videoFile r:link="rId1"/>
          </p:nvPr>
        </p:nvPicPr>
        <p:blipFill>
          <a:blip r:embed="rId3"/>
          <a:stretch>
            <a:fillRect/>
          </a:stretch>
        </p:blipFill>
        <p:spPr>
          <a:xfrm>
            <a:off x="1587500" y="624"/>
            <a:ext cx="9144000" cy="6857376"/>
          </a:xfrm>
          <a:prstGeom prst="rect">
            <a:avLst/>
          </a:prstGeom>
        </p:spPr>
      </p:pic>
    </p:spTree>
    <p:extLst>
      <p:ext uri="{BB962C8B-B14F-4D97-AF65-F5344CB8AC3E}">
        <p14:creationId xmlns:p14="http://schemas.microsoft.com/office/powerpoint/2010/main" val="2915821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Whole Foods Selling Pre-Peeled Oranges">
            <a:extLst>
              <a:ext uri="{FF2B5EF4-FFF2-40B4-BE49-F238E27FC236}">
                <a16:creationId xmlns:a16="http://schemas.microsoft.com/office/drawing/2014/main" id="{822FDA3D-B8C9-482E-A019-8A5BEEDF757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60965" y="1422954"/>
            <a:ext cx="580178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298595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Whole Foods Selling Pre-Peeled Oranges">
            <a:extLst>
              <a:ext uri="{FF2B5EF4-FFF2-40B4-BE49-F238E27FC236}">
                <a16:creationId xmlns:a16="http://schemas.microsoft.com/office/drawing/2014/main" id="{822FDA3D-B8C9-482E-A019-8A5BEEDF757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60965" y="1422954"/>
            <a:ext cx="580178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Rock Wall">
            <a:extLst>
              <a:ext uri="{FF2B5EF4-FFF2-40B4-BE49-F238E27FC236}">
                <a16:creationId xmlns:a16="http://schemas.microsoft.com/office/drawing/2014/main" id="{98A308C7-669F-4E9D-B5A0-FD0A6B2CDC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3534" y="1422954"/>
            <a:ext cx="4647501" cy="51263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71585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pen Sans">
      <a:majorFont>
        <a:latin typeface="Open Sans"/>
        <a:ea typeface="Open Sans"/>
        <a:cs typeface=""/>
      </a:majorFont>
      <a:minorFont>
        <a:latin typeface="Open Sans"/>
        <a:ea typeface="Open San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8335</Words>
  <Application>Microsoft Office PowerPoint</Application>
  <PresentationFormat>Widescreen</PresentationFormat>
  <Paragraphs>564</Paragraphs>
  <Slides>144</Slides>
  <Notes>79</Notes>
  <HiddenSlides>0</HiddenSlides>
  <MMClips>5</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144</vt:i4>
      </vt:variant>
    </vt:vector>
  </HeadingPairs>
  <TitlesOfParts>
    <vt:vector size="155" baseType="lpstr">
      <vt:lpstr>ElsevierGulliver</vt:lpstr>
      <vt:lpstr>Gill Sans</vt:lpstr>
      <vt:lpstr>Harding</vt:lpstr>
      <vt:lpstr>inherit</vt:lpstr>
      <vt:lpstr>NexusSans</vt:lpstr>
      <vt:lpstr>Abadi</vt:lpstr>
      <vt:lpstr>Arial</vt:lpstr>
      <vt:lpstr>Arial Narrow</vt:lpstr>
      <vt:lpstr>Calibri</vt:lpstr>
      <vt:lpstr>Open Sans</vt:lpstr>
      <vt:lpstr>Office Theme</vt:lpstr>
      <vt:lpstr>Palaeogeography</vt:lpstr>
      <vt:lpstr>Building a Deep Time Earth</vt:lpstr>
      <vt:lpstr>Building deep time earth:  A Devonian Example</vt:lpstr>
      <vt:lpstr>Modern Earth: outcrop and agreement</vt:lpstr>
      <vt:lpstr>Modern Earth: outcrop and agreement</vt:lpstr>
      <vt:lpstr>PowerPoint Presentation</vt:lpstr>
      <vt:lpstr>What do I need?</vt:lpstr>
      <vt:lpstr>The Devonian Revised</vt:lpstr>
      <vt:lpstr>PowerPoint Presentation</vt:lpstr>
      <vt:lpstr>PowerPoint Presentation</vt:lpstr>
      <vt:lpstr>PowerPoint Presentation</vt:lpstr>
      <vt:lpstr>PowerPoint Presentation</vt:lpstr>
      <vt:lpstr>The Wilson Cycle</vt:lpstr>
      <vt:lpstr>PowerPoint Presentation</vt:lpstr>
      <vt:lpstr>PowerPoint Presentation</vt:lpstr>
      <vt:lpstr>Ocean-plate age </vt:lpstr>
      <vt:lpstr>Ocean-plate age </vt:lpstr>
      <vt:lpstr>But how does this all happen?</vt:lpstr>
      <vt:lpstr>Mantle convection (mobile-lid) </vt:lpstr>
      <vt:lpstr>Earth’s mantle  heterogeneity theories </vt:lpstr>
      <vt:lpstr>Earth’s mantle heterogeneity theories </vt:lpstr>
      <vt:lpstr>Earth’s mantle heterogeneity theories </vt:lpstr>
      <vt:lpstr>Earth’s mantle heterogeneity theories </vt:lpstr>
      <vt:lpstr>Earth’s mantle heterogeneity theories </vt:lpstr>
      <vt:lpstr>Earth’s mantle heterogeneity theories </vt:lpstr>
      <vt:lpstr>PowerPoint Presentation</vt:lpstr>
      <vt:lpstr>Large Low-Shear-Velocity Province</vt:lpstr>
      <vt:lpstr>Seismic mantle tomography maps </vt:lpstr>
      <vt:lpstr>Seismic mantle tomography maps </vt:lpstr>
      <vt:lpstr>PowerPoint Presentation</vt:lpstr>
      <vt:lpstr>PowerPoint Presentation</vt:lpstr>
      <vt:lpstr>PowerPoint Presentation</vt:lpstr>
      <vt:lpstr>PowerPoint Presentation</vt:lpstr>
      <vt:lpstr>North East Atlantic Ocean Evolution </vt:lpstr>
      <vt:lpstr>PowerPoint Presentation</vt:lpstr>
      <vt:lpstr>PowerPoint Presentation</vt:lpstr>
      <vt:lpstr>PowerPoint Presentation</vt:lpstr>
      <vt:lpstr>PowerPoint Presentation</vt:lpstr>
      <vt:lpstr>PowerPoint Presentation</vt:lpstr>
      <vt:lpstr>Earth’s mantle heterogeneity theories </vt:lpstr>
      <vt:lpstr>PowerPoint Presentation</vt:lpstr>
      <vt:lpstr>Are they LLSVPs stable?  Why does it matter?</vt:lpstr>
      <vt:lpstr>PowerPoint Presentation</vt:lpstr>
      <vt:lpstr>PowerPoint Presentation</vt:lpstr>
      <vt:lpstr>Plate rates of movement</vt:lpstr>
      <vt:lpstr>Geodynamic scales and evidence </vt:lpstr>
      <vt:lpstr>Part 2: Reference Frames</vt:lpstr>
      <vt:lpstr>Palaeomag</vt:lpstr>
      <vt:lpstr>PowerPoint Presentation</vt:lpstr>
      <vt:lpstr>Where does the data come from?</vt:lpstr>
      <vt:lpstr>PowerPoint Presentation</vt:lpstr>
      <vt:lpstr>PowerPoint Presentation</vt:lpstr>
      <vt:lpstr>PowerPoint Presentation</vt:lpstr>
      <vt:lpstr>But wait, it isn’t so easy!</vt:lpstr>
      <vt:lpstr>PowerPoint Presentation</vt:lpstr>
      <vt:lpstr>There are many ways to peel an orange.</vt:lpstr>
      <vt:lpstr>PalaeoMag and Plate Reconstruction.</vt:lpstr>
      <vt:lpstr>Apparent Polar Wander </vt:lpstr>
      <vt:lpstr>PowerPoint Presentation</vt:lpstr>
      <vt:lpstr>Euler poles to create the APW</vt:lpstr>
      <vt:lpstr>PowerPoint Presentation</vt:lpstr>
      <vt:lpstr>PowerPoint Presentation</vt:lpstr>
      <vt:lpstr>More than lines: results in rock</vt:lpstr>
      <vt:lpstr>Palaeomagnetics Euler poles Lithology Slab dynamics Spreading rates LLSVP</vt:lpstr>
      <vt:lpstr>True Polar Wander</vt:lpstr>
      <vt:lpstr>True Polar Wander</vt:lpstr>
      <vt:lpstr>True Polar Wander</vt:lpstr>
      <vt:lpstr>True Polar Wander</vt:lpstr>
      <vt:lpstr>PowerPoint Presentation</vt:lpstr>
      <vt:lpstr>PowerPoint Presentation</vt:lpstr>
      <vt:lpstr>True Polar Wander: observable events</vt:lpstr>
      <vt:lpstr>In GAD we trust </vt:lpstr>
      <vt:lpstr>Q: Does TPW influence APW?</vt:lpstr>
      <vt:lpstr>Q: Does TPW influence APW?</vt:lpstr>
      <vt:lpstr>Q. Does TPW influence APW?</vt:lpstr>
      <vt:lpstr>PowerPoint Presentation</vt:lpstr>
      <vt:lpstr>PowerPoint Presentation</vt:lpstr>
      <vt:lpstr>PowerPoint Presentation</vt:lpstr>
      <vt:lpstr>PowerPoint Presentation</vt:lpstr>
      <vt:lpstr>PowerPoint Presentation</vt:lpstr>
      <vt:lpstr>Picking your Plate: </vt:lpstr>
      <vt:lpstr>Picking your Plate: </vt:lpstr>
      <vt:lpstr>PowerPoint Presentation</vt:lpstr>
      <vt:lpstr>Picking your Plate: </vt:lpstr>
      <vt:lpstr>Hotspot: Mantle Reference 1.</vt:lpstr>
      <vt:lpstr>Hotspot: Mantle Reference 1.</vt:lpstr>
      <vt:lpstr>PowerPoint Presentation</vt:lpstr>
      <vt:lpstr>PowerPoint Presentation</vt:lpstr>
      <vt:lpstr>PowerPoint Presentation</vt:lpstr>
      <vt:lpstr>Hotspot data (MRF)</vt:lpstr>
      <vt:lpstr>Ocean-plate age </vt:lpstr>
      <vt:lpstr>Mantle reference frame</vt:lpstr>
      <vt:lpstr>Mantle reference frame</vt:lpstr>
      <vt:lpstr>Mantle reference frame</vt:lpstr>
      <vt:lpstr>Mantle convection (mobile-lid) </vt:lpstr>
      <vt:lpstr>PowerPoint Presentation</vt:lpstr>
      <vt:lpstr>PowerPoint Presentation</vt:lpstr>
      <vt:lpstr>PowerPoint Presentation</vt:lpstr>
      <vt:lpstr>PowerPoint Presentation</vt:lpstr>
      <vt:lpstr>PowerPoint Presentation</vt:lpstr>
      <vt:lpstr>Mantle reference frame</vt:lpstr>
      <vt:lpstr>MFR is Used for what? For understanding the mantle! </vt:lpstr>
      <vt:lpstr>PowerPoint Presentation</vt:lpstr>
      <vt:lpstr>MFR is Used for what? For understanding the mantle! </vt:lpstr>
      <vt:lpstr>Palaeomagnetic reference frame</vt:lpstr>
      <vt:lpstr>PowerPoint Presentation</vt:lpstr>
      <vt:lpstr>Other data</vt:lpstr>
      <vt:lpstr>The History</vt:lpstr>
      <vt:lpstr>Things get unreliable at around 185-125ma.</vt:lpstr>
      <vt:lpstr>Deep Time</vt:lpstr>
      <vt:lpstr>Normal or reversed pole</vt:lpstr>
      <vt:lpstr>PowerPoint Presentation</vt:lpstr>
      <vt:lpstr>Why the Kaiman so bad for us and not the CNS?</vt:lpstr>
      <vt:lpstr>Why the Kaiman so bad for us and not the CNS?</vt:lpstr>
      <vt:lpstr>How old can we go? The Ediacaran problem</vt:lpstr>
      <vt:lpstr>How old can we go? The Ediacaran problem</vt:lpstr>
      <vt:lpstr>PowerPoint Presentation</vt:lpstr>
      <vt:lpstr>Implications for life?</vt:lpstr>
      <vt:lpstr>PowerPoint Presentation</vt:lpstr>
      <vt:lpstr>PowerPoint Presentation</vt:lpstr>
      <vt:lpstr>PowerPoint Presentation</vt:lpstr>
      <vt:lpstr>The way you think about a problem will ALWAYS impact the product.</vt:lpstr>
      <vt:lpstr>PowerPoint Presentation</vt:lpstr>
      <vt:lpstr>PowerPoint Presentation</vt:lpstr>
      <vt:lpstr>There is an answer! (For now.)</vt:lpstr>
      <vt:lpstr>MANTLE VS PALAEOMAG</vt:lpstr>
      <vt:lpstr>MANTLE VS PALAEOMAG</vt:lpstr>
      <vt:lpstr>MANTLE VS PALAEOMAG</vt:lpstr>
      <vt:lpstr>MANTLE VS PALAEOMAG</vt:lpstr>
      <vt:lpstr>True Polar Wander: a reminder</vt:lpstr>
      <vt:lpstr>Why is TPW so important for Palaeontologists?</vt:lpstr>
      <vt:lpstr>Why is TPW so important for Palaeontologists?</vt:lpstr>
      <vt:lpstr>Why is TPW so important for Palaeontologists?</vt:lpstr>
      <vt:lpstr>Why is TPW so important for Palaeontologists?</vt:lpstr>
      <vt:lpstr>Why is TPW so important for Palaeontologists?</vt:lpstr>
      <vt:lpstr>Let’s look at them</vt:lpstr>
      <vt:lpstr>PowerPoint Presentation</vt:lpstr>
      <vt:lpstr>PowerPoint Presentation</vt:lpstr>
      <vt:lpstr>PowerPoint Presentation</vt:lpstr>
      <vt:lpstr>PowerPoint Presentation</vt:lpstr>
      <vt:lpstr>Building deep time earth:  A Devonian Example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Palaeomag</dc:title>
  <dc:creator>Dowding, Elizabeth</dc:creator>
  <cp:lastModifiedBy>Dowding, Elizabeth</cp:lastModifiedBy>
  <cp:revision>228</cp:revision>
  <dcterms:created xsi:type="dcterms:W3CDTF">2023-08-21T13:15:21Z</dcterms:created>
  <dcterms:modified xsi:type="dcterms:W3CDTF">2024-08-20T14:07:16Z</dcterms:modified>
</cp:coreProperties>
</file>

<file path=docProps/thumbnail.jpeg>
</file>